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7" r:id="rId2"/>
    <p:sldId id="306" r:id="rId3"/>
    <p:sldId id="312" r:id="rId4"/>
    <p:sldId id="308" r:id="rId5"/>
    <p:sldId id="339" r:id="rId6"/>
    <p:sldId id="340" r:id="rId7"/>
    <p:sldId id="309" r:id="rId8"/>
    <p:sldId id="338" r:id="rId9"/>
    <p:sldId id="314" r:id="rId10"/>
    <p:sldId id="315" r:id="rId11"/>
    <p:sldId id="316" r:id="rId12"/>
    <p:sldId id="318" r:id="rId13"/>
    <p:sldId id="320" r:id="rId14"/>
    <p:sldId id="321" r:id="rId15"/>
    <p:sldId id="322" r:id="rId16"/>
    <p:sldId id="323" r:id="rId17"/>
    <p:sldId id="324" r:id="rId18"/>
    <p:sldId id="325" r:id="rId19"/>
    <p:sldId id="337" r:id="rId20"/>
    <p:sldId id="326" r:id="rId21"/>
    <p:sldId id="327" r:id="rId22"/>
    <p:sldId id="313" r:id="rId23"/>
    <p:sldId id="328" r:id="rId24"/>
    <p:sldId id="331" r:id="rId25"/>
    <p:sldId id="333" r:id="rId26"/>
    <p:sldId id="334" r:id="rId27"/>
    <p:sldId id="335" r:id="rId28"/>
    <p:sldId id="342" r:id="rId29"/>
    <p:sldId id="336" r:id="rId30"/>
    <p:sldId id="341" r:id="rId31"/>
    <p:sldId id="272" r:id="rId3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4E65"/>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4" autoAdjust="0"/>
    <p:restoredTop sz="94660"/>
  </p:normalViewPr>
  <p:slideViewPr>
    <p:cSldViewPr>
      <p:cViewPr varScale="1">
        <p:scale>
          <a:sx n="65" d="100"/>
          <a:sy n="65" d="100"/>
        </p:scale>
        <p:origin x="-2076" y="-96"/>
      </p:cViewPr>
      <p:guideLst>
        <p:guide orient="horz" pos="2160"/>
        <p:guide pos="2880"/>
      </p:guideLst>
    </p:cSldViewPr>
  </p:slideViewPr>
  <p:notesTextViewPr>
    <p:cViewPr>
      <p:scale>
        <a:sx n="100" d="100"/>
        <a:sy n="100" d="100"/>
      </p:scale>
      <p:origin x="0" y="0"/>
    </p:cViewPr>
  </p:notesTextViewPr>
  <p:sorterViewPr>
    <p:cViewPr>
      <p:scale>
        <a:sx n="79" d="100"/>
        <a:sy n="79"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2F0AD024-5836-41F6-BE77-BF3D2EFA12AD}" type="datetimeFigureOut">
              <a:rPr lang="en-US" smtClean="0"/>
              <a:pPr/>
              <a:t>5/29/2013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FEE844D5-F3CC-467B-BC23-40519C167B8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B419177-9A0F-429F-915F-023B8AE41879}" type="datetimeFigureOut">
              <a:rPr lang="en-US" smtClean="0"/>
              <a:pPr/>
              <a:t>5/29/2013</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AB19A83-7FD5-4235-902B-5D91C47BA51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eaLnBrk="1" hangingPunct="1"/>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EEEEB4-92CE-48A5-BD09-52C274BFAAC2}"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pPr eaLnBrk="1" hangingPunct="1"/>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F7D91F-A09D-4E23-848B-5E6E51AEB9F2}" type="slidenum">
              <a:rPr lang="en-US" smtClean="0"/>
              <a:pPr/>
              <a:t>31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3A7F2-32DE-458D-9D7D-B3D2F8C575CB}"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descr="page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B79D8-ADD7-4B0C-8756-278383D56BF3}" type="datetimeFigureOut">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9309E-DF69-451E-A0EC-142D8277BEF3}"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B79D8-ADD7-4B0C-8756-278383D56BF3}" type="datetimeFigureOut">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9309E-DF69-451E-A0EC-142D8277BEF3}"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FF6600"/>
              </a:buClr>
              <a:buFont typeface="Wingdings" pitchFamily="2" charset="2"/>
              <a:buChar char="Ø"/>
              <a:defRPr b="1">
                <a:solidFill>
                  <a:srgbClr val="3F4E65"/>
                </a:solidFill>
                <a:latin typeface="Arial" pitchFamily="34" charset="0"/>
                <a:cs typeface="Arial" pitchFamily="34" charset="0"/>
              </a:defRPr>
            </a:lvl1pPr>
            <a:lvl2pPr>
              <a:buClr>
                <a:srgbClr val="FF6600"/>
              </a:buClr>
              <a:buFont typeface="Wingdings" pitchFamily="2" charset="2"/>
              <a:buChar char="Ø"/>
              <a:defRPr b="1">
                <a:solidFill>
                  <a:srgbClr val="3F4E65"/>
                </a:solidFill>
                <a:latin typeface="Arial" pitchFamily="34" charset="0"/>
                <a:cs typeface="Arial" pitchFamily="34" charset="0"/>
              </a:defRPr>
            </a:lvl2pPr>
            <a:lvl3pPr>
              <a:buClr>
                <a:srgbClr val="FF6600"/>
              </a:buClr>
              <a:buFont typeface="Wingdings" pitchFamily="2" charset="2"/>
              <a:buChar char="Ø"/>
              <a:defRPr b="1">
                <a:solidFill>
                  <a:srgbClr val="3F4E65"/>
                </a:solidFill>
                <a:latin typeface="Arial" pitchFamily="34" charset="0"/>
                <a:cs typeface="Arial" pitchFamily="34" charset="0"/>
              </a:defRPr>
            </a:lvl3pPr>
            <a:lvl4pPr>
              <a:buClr>
                <a:srgbClr val="FF6600"/>
              </a:buClr>
              <a:buFont typeface="Wingdings" pitchFamily="2" charset="2"/>
              <a:buChar char="Ø"/>
              <a:defRPr b="1">
                <a:solidFill>
                  <a:srgbClr val="3F4E65"/>
                </a:solidFill>
                <a:latin typeface="Arial" pitchFamily="34" charset="0"/>
                <a:cs typeface="Arial" pitchFamily="34" charset="0"/>
              </a:defRPr>
            </a:lvl4pPr>
            <a:lvl5pPr>
              <a:buClr>
                <a:srgbClr val="FF6600"/>
              </a:buClr>
              <a:buFont typeface="Wingdings" pitchFamily="2" charset="2"/>
              <a:buChar char="Ø"/>
              <a:defRPr b="1">
                <a:solidFill>
                  <a:srgbClr val="3F4E65"/>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D9B79D8-ADD7-4B0C-8756-278383D56BF3}" type="datetimeFigureOut">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9309E-DF69-451E-A0EC-142D8277BEF3}"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9B79D8-ADD7-4B0C-8756-278383D56BF3}" type="datetimeFigureOut">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9309E-DF69-451E-A0EC-142D8277BEF3}"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9B79D8-ADD7-4B0C-8756-278383D56BF3}" type="datetimeFigureOut">
              <a:rPr lang="en-US" smtClean="0"/>
              <a:pPr/>
              <a:t>5/29/2013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9309E-DF69-451E-A0EC-142D8277BEF3}"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9B79D8-ADD7-4B0C-8756-278383D56BF3}" type="datetimeFigureOut">
              <a:rPr lang="en-US" smtClean="0"/>
              <a:pPr/>
              <a:t>5/29/2013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39309E-DF69-451E-A0EC-142D8277BEF3}"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9B79D8-ADD7-4B0C-8756-278383D56BF3}" type="datetimeFigureOut">
              <a:rPr lang="en-US" smtClean="0"/>
              <a:pPr/>
              <a:t>5/29/2013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39309E-DF69-451E-A0EC-142D8277BEF3}"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B79D8-ADD7-4B0C-8756-278383D56BF3}" type="datetimeFigureOut">
              <a:rPr lang="en-US" smtClean="0"/>
              <a:pPr/>
              <a:t>5/29/2013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39309E-DF69-451E-A0EC-142D8277BEF3}"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B79D8-ADD7-4B0C-8756-278383D56BF3}" type="datetimeFigureOut">
              <a:rPr lang="en-US" smtClean="0"/>
              <a:pPr/>
              <a:t>5/29/2013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9309E-DF69-451E-A0EC-142D8277BEF3}"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B79D8-ADD7-4B0C-8756-278383D56BF3}" type="datetimeFigureOut">
              <a:rPr lang="en-US" smtClean="0"/>
              <a:pPr/>
              <a:t>5/29/2013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9309E-DF69-451E-A0EC-142D8277BEF3}"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B79D8-ADD7-4B0C-8756-278383D56BF3}" type="datetimeFigureOut">
              <a:rPr lang="en-US" smtClean="0"/>
              <a:pPr/>
              <a:t>5/29/2013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9309E-DF69-451E-A0EC-142D8277BE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hyperlink" Target="http://www.insuranceleads.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3" cstate="print"/>
          <a:stretch>
            <a:fillRect/>
          </a:stretch>
        </p:blipFill>
        <p:spPr bwMode="auto">
          <a:xfrm>
            <a:off x="9525" y="0"/>
            <a:ext cx="9144000" cy="6877050"/>
          </a:xfrm>
          <a:prstGeom prst="rect">
            <a:avLst/>
          </a:prstGeom>
          <a:noFill/>
          <a:ln w="9525" algn="ctr">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318500" cy="1765300"/>
          </a:xfrm>
        </p:spPr>
        <p:txBody>
          <a:bodyPr/>
          <a:lstStyle/>
          <a:p>
            <a:pPr>
              <a:buFont typeface="Arial" charset="0"/>
              <a:buNone/>
            </a:pPr>
            <a:r>
              <a:rPr lang="en-US" dirty="0" smtClean="0"/>
              <a:t>	</a:t>
            </a:r>
          </a:p>
        </p:txBody>
      </p:sp>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8" name="TextBox 7"/>
          <p:cNvSpPr txBox="1"/>
          <p:nvPr/>
        </p:nvSpPr>
        <p:spPr>
          <a:xfrm>
            <a:off x="1219200" y="685801"/>
            <a:ext cx="6477000" cy="646331"/>
          </a:xfrm>
          <a:prstGeom prst="rect">
            <a:avLst/>
          </a:prstGeom>
          <a:noFill/>
        </p:spPr>
        <p:txBody>
          <a:bodyPr wrap="square" rtlCol="0">
            <a:spAutoFit/>
          </a:bodyPr>
          <a:lstStyle/>
          <a:p>
            <a:pPr algn="ctr"/>
            <a:r>
              <a:rPr lang="en-US" sz="36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Strategic Partner Evaluation</a:t>
            </a:r>
          </a:p>
        </p:txBody>
      </p:sp>
      <p:sp>
        <p:nvSpPr>
          <p:cNvPr id="7" name="Content Placeholder 2"/>
          <p:cNvSpPr txBox="1">
            <a:spLocks/>
          </p:cNvSpPr>
          <p:nvPr/>
        </p:nvSpPr>
        <p:spPr>
          <a:xfrm>
            <a:off x="914400" y="1676401"/>
            <a:ext cx="7772400" cy="46481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FF6600"/>
              </a:buClr>
              <a:buSzTx/>
              <a:buFont typeface="Wingdings" pitchFamily="2" charset="2"/>
              <a:buChar char="Ø"/>
              <a:tabLst/>
              <a:defRPr/>
            </a:pPr>
            <a:r>
              <a:rPr kumimoji="0" lang="en-US" sz="2100" b="1" i="0" u="sng" strike="noStrike" kern="1200" cap="none" spc="0" normalizeH="0" baseline="0" noProof="0" dirty="0" smtClean="0">
                <a:ln>
                  <a:noFill/>
                </a:ln>
                <a:solidFill>
                  <a:srgbClr val="FF6600"/>
                </a:solidFill>
                <a:effectLst/>
                <a:uLnTx/>
                <a:uFillTx/>
                <a:latin typeface="Arial" pitchFamily="34" charset="0"/>
                <a:ea typeface="+mn-ea"/>
                <a:cs typeface="Arial" pitchFamily="34" charset="0"/>
              </a:rPr>
              <a:t>Market Profile</a:t>
            </a:r>
            <a:r>
              <a:rPr kumimoji="0" lang="en-US" sz="2100" b="1" i="0" u="none" strike="noStrike" kern="1200" cap="none" spc="0" normalizeH="0" baseline="0" noProof="0" dirty="0" smtClean="0">
                <a:ln>
                  <a:noFill/>
                </a:ln>
                <a:solidFill>
                  <a:srgbClr val="FF6600"/>
                </a:solidFill>
                <a:effectLst/>
                <a:uLnTx/>
                <a:uFillTx/>
                <a:latin typeface="Arial" pitchFamily="34" charset="0"/>
                <a:ea typeface="+mn-ea"/>
                <a:cs typeface="Arial" pitchFamily="34" charset="0"/>
              </a:rPr>
              <a:t>: </a:t>
            </a:r>
            <a:r>
              <a:rPr lang="en-US" sz="2100" b="1" noProof="0" dirty="0" smtClean="0">
                <a:solidFill>
                  <a:srgbClr val="3F4E65"/>
                </a:solidFill>
                <a:latin typeface="Arial" pitchFamily="34" charset="0"/>
                <a:cs typeface="Arial" pitchFamily="34" charset="0"/>
              </a:rPr>
              <a:t>Size</a:t>
            </a:r>
            <a:r>
              <a:rPr kumimoji="0" lang="en-US" sz="2100"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rPr>
              <a:t>, competitors, stage of growth</a:t>
            </a:r>
          </a:p>
          <a:p>
            <a:pPr marL="342900" marR="0" lvl="0" indent="-342900" algn="l" defTabSz="914400" rtl="0" eaLnBrk="1" fontAlgn="auto" latinLnBrk="0" hangingPunct="1">
              <a:lnSpc>
                <a:spcPct val="100000"/>
              </a:lnSpc>
              <a:spcBef>
                <a:spcPct val="20000"/>
              </a:spcBef>
              <a:spcAft>
                <a:spcPts val="0"/>
              </a:spcAft>
              <a:buClr>
                <a:srgbClr val="FF6600"/>
              </a:buClr>
              <a:buSzTx/>
              <a:buFont typeface="Wingdings" pitchFamily="2" charset="2"/>
              <a:buChar char="Ø"/>
              <a:tabLst/>
              <a:defRPr/>
            </a:pPr>
            <a:endParaRPr kumimoji="0" lang="en-US" sz="2100"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FF6600"/>
              </a:buClr>
              <a:buSzTx/>
              <a:buFont typeface="Wingdings" pitchFamily="2" charset="2"/>
              <a:buChar char="Ø"/>
              <a:tabLst/>
              <a:defRPr/>
            </a:pPr>
            <a:r>
              <a:rPr kumimoji="0" lang="en-US" sz="2100" b="1" i="0" u="sng" strike="noStrike" kern="1200" cap="none" spc="0" normalizeH="0" baseline="0" noProof="0" dirty="0" smtClean="0">
                <a:ln>
                  <a:noFill/>
                </a:ln>
                <a:solidFill>
                  <a:srgbClr val="FF6600"/>
                </a:solidFill>
                <a:effectLst/>
                <a:uLnTx/>
                <a:uFillTx/>
                <a:latin typeface="Arial" pitchFamily="34" charset="0"/>
                <a:ea typeface="+mn-ea"/>
                <a:cs typeface="Arial" pitchFamily="34" charset="0"/>
              </a:rPr>
              <a:t>Customer Segments</a:t>
            </a:r>
            <a:r>
              <a:rPr kumimoji="0" lang="en-US" sz="2100" b="1" i="0" u="none" strike="noStrike" kern="1200" cap="none" spc="0" normalizeH="0" baseline="0" noProof="0" dirty="0" smtClean="0">
                <a:ln>
                  <a:noFill/>
                </a:ln>
                <a:solidFill>
                  <a:srgbClr val="FF6600"/>
                </a:solidFill>
                <a:effectLst/>
                <a:uLnTx/>
                <a:uFillTx/>
                <a:latin typeface="Arial" pitchFamily="34" charset="0"/>
                <a:ea typeface="+mn-ea"/>
                <a:cs typeface="Arial" pitchFamily="34" charset="0"/>
              </a:rPr>
              <a:t>: </a:t>
            </a:r>
            <a:r>
              <a:rPr kumimoji="0" lang="en-US" sz="2100"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rPr>
              <a:t>Do we have similar groups of prospects with similar wants &amp; needs?</a:t>
            </a:r>
          </a:p>
          <a:p>
            <a:pPr marL="342900" marR="0" lvl="0" indent="-342900" algn="l" defTabSz="914400" rtl="0" eaLnBrk="1" fontAlgn="auto" latinLnBrk="0" hangingPunct="1">
              <a:lnSpc>
                <a:spcPct val="100000"/>
              </a:lnSpc>
              <a:spcBef>
                <a:spcPct val="20000"/>
              </a:spcBef>
              <a:spcAft>
                <a:spcPts val="0"/>
              </a:spcAft>
              <a:buClr>
                <a:srgbClr val="FF6600"/>
              </a:buClr>
              <a:buSzTx/>
              <a:buFont typeface="Wingdings" pitchFamily="2" charset="2"/>
              <a:buChar char="Ø"/>
              <a:tabLst/>
              <a:defRPr/>
            </a:pPr>
            <a:endParaRPr kumimoji="0" lang="en-US" sz="2100"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FF6600"/>
              </a:buClr>
              <a:buSzTx/>
              <a:buFont typeface="Wingdings" pitchFamily="2" charset="2"/>
              <a:buChar char="Ø"/>
              <a:tabLst/>
              <a:defRPr/>
            </a:pPr>
            <a:r>
              <a:rPr kumimoji="0" lang="en-US" sz="2100" b="1" i="0" u="sng" strike="noStrike" kern="1200" cap="none" spc="0" normalizeH="0" baseline="0" noProof="0" dirty="0" smtClean="0">
                <a:ln>
                  <a:noFill/>
                </a:ln>
                <a:solidFill>
                  <a:srgbClr val="FF6600"/>
                </a:solidFill>
                <a:effectLst/>
                <a:uLnTx/>
                <a:uFillTx/>
                <a:latin typeface="Arial" pitchFamily="34" charset="0"/>
                <a:ea typeface="+mn-ea"/>
                <a:cs typeface="Arial" pitchFamily="34" charset="0"/>
              </a:rPr>
              <a:t>Competitive Analysis</a:t>
            </a:r>
            <a:r>
              <a:rPr kumimoji="0" lang="en-US" sz="2100" b="1" i="0" u="none" strike="noStrike" kern="1200" cap="none" spc="0" normalizeH="0" baseline="0" noProof="0" dirty="0" smtClean="0">
                <a:ln>
                  <a:noFill/>
                </a:ln>
                <a:solidFill>
                  <a:srgbClr val="FF6600"/>
                </a:solidFill>
                <a:effectLst/>
                <a:uLnTx/>
                <a:uFillTx/>
                <a:latin typeface="Arial" pitchFamily="34" charset="0"/>
                <a:ea typeface="+mn-ea"/>
                <a:cs typeface="Arial" pitchFamily="34" charset="0"/>
              </a:rPr>
              <a:t>: </a:t>
            </a:r>
            <a:r>
              <a:rPr lang="en-US" sz="2100" b="1" noProof="0" dirty="0" smtClean="0">
                <a:solidFill>
                  <a:srgbClr val="3F4E65"/>
                </a:solidFill>
                <a:latin typeface="Arial" pitchFamily="34" charset="0"/>
                <a:cs typeface="Arial" pitchFamily="34" charset="0"/>
              </a:rPr>
              <a:t>Strengths</a:t>
            </a:r>
            <a:r>
              <a:rPr kumimoji="0" lang="en-US" sz="2100"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rPr>
              <a:t>, weaknesses, opportunities and threats in the landscape</a:t>
            </a:r>
          </a:p>
          <a:p>
            <a:pPr marL="342900" marR="0" lvl="0" indent="-342900" algn="l" defTabSz="914400" rtl="0" eaLnBrk="1" fontAlgn="auto" latinLnBrk="0" hangingPunct="1">
              <a:lnSpc>
                <a:spcPct val="100000"/>
              </a:lnSpc>
              <a:spcBef>
                <a:spcPct val="20000"/>
              </a:spcBef>
              <a:spcAft>
                <a:spcPts val="0"/>
              </a:spcAft>
              <a:buClr>
                <a:srgbClr val="FF6600"/>
              </a:buClr>
              <a:buSzTx/>
              <a:buFont typeface="Wingdings" pitchFamily="2" charset="2"/>
              <a:buChar char="Ø"/>
              <a:tabLst/>
              <a:defRPr/>
            </a:pPr>
            <a:endParaRPr kumimoji="0" lang="en-US" sz="2100"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FF6600"/>
              </a:buClr>
              <a:buSzTx/>
              <a:buFont typeface="Wingdings" pitchFamily="2" charset="2"/>
              <a:buChar char="Ø"/>
              <a:tabLst/>
              <a:defRPr/>
            </a:pPr>
            <a:r>
              <a:rPr kumimoji="0" lang="en-US" sz="2100" b="1" i="0" u="sng" strike="noStrike" kern="1200" cap="none" spc="0" normalizeH="0" baseline="0" noProof="0" dirty="0" smtClean="0">
                <a:ln>
                  <a:noFill/>
                </a:ln>
                <a:solidFill>
                  <a:srgbClr val="FF6600"/>
                </a:solidFill>
                <a:effectLst/>
                <a:uLnTx/>
                <a:uFillTx/>
                <a:latin typeface="Arial" pitchFamily="34" charset="0"/>
                <a:ea typeface="+mn-ea"/>
                <a:cs typeface="Arial" pitchFamily="34" charset="0"/>
              </a:rPr>
              <a:t>Positioning Strategy</a:t>
            </a:r>
            <a:r>
              <a:rPr kumimoji="0" lang="en-US" sz="2100" b="1" i="0" u="none" strike="noStrike" kern="1200" cap="none" spc="0" normalizeH="0" baseline="0" noProof="0" dirty="0" smtClean="0">
                <a:ln>
                  <a:noFill/>
                </a:ln>
                <a:solidFill>
                  <a:srgbClr val="FF6600"/>
                </a:solidFill>
                <a:effectLst/>
                <a:uLnTx/>
                <a:uFillTx/>
                <a:latin typeface="Arial" pitchFamily="34" charset="0"/>
                <a:ea typeface="+mn-ea"/>
                <a:cs typeface="Arial" pitchFamily="34" charset="0"/>
              </a:rPr>
              <a:t>: </a:t>
            </a:r>
            <a:r>
              <a:rPr lang="en-US" sz="2100" b="1" noProof="0" dirty="0" smtClean="0">
                <a:solidFill>
                  <a:srgbClr val="3F4E65"/>
                </a:solidFill>
                <a:latin typeface="Arial" pitchFamily="34" charset="0"/>
                <a:cs typeface="Arial" pitchFamily="34" charset="0"/>
              </a:rPr>
              <a:t>How</a:t>
            </a:r>
            <a:r>
              <a:rPr kumimoji="0" lang="en-US" sz="2100"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rPr>
              <a:t> to position the offerings</a:t>
            </a:r>
          </a:p>
          <a:p>
            <a:pPr marL="342900" marR="0" lvl="0" indent="-342900" algn="l" defTabSz="914400" rtl="0" eaLnBrk="1" fontAlgn="auto" latinLnBrk="0" hangingPunct="1">
              <a:lnSpc>
                <a:spcPct val="100000"/>
              </a:lnSpc>
              <a:spcBef>
                <a:spcPct val="20000"/>
              </a:spcBef>
              <a:spcAft>
                <a:spcPts val="0"/>
              </a:spcAft>
              <a:buClr>
                <a:srgbClr val="FF6600"/>
              </a:buClr>
              <a:buSzTx/>
              <a:buFont typeface="Wingdings" pitchFamily="2" charset="2"/>
              <a:buChar char="Ø"/>
              <a:tabLst/>
              <a:defRPr/>
            </a:pPr>
            <a:endParaRPr kumimoji="0" lang="en-US" sz="2100"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FF6600"/>
              </a:buClr>
              <a:buSzTx/>
              <a:buFont typeface="Wingdings" pitchFamily="2" charset="2"/>
              <a:buChar char="Ø"/>
              <a:tabLst/>
              <a:defRPr/>
            </a:pPr>
            <a:r>
              <a:rPr kumimoji="0" lang="en-US" sz="2100" b="1" i="0" u="sng" strike="noStrike" kern="1200" cap="none" spc="0" normalizeH="0" baseline="0" noProof="0" dirty="0" smtClean="0">
                <a:ln>
                  <a:noFill/>
                </a:ln>
                <a:solidFill>
                  <a:srgbClr val="FF6600"/>
                </a:solidFill>
                <a:effectLst/>
                <a:uLnTx/>
                <a:uFillTx/>
                <a:latin typeface="Arial" pitchFamily="34" charset="0"/>
                <a:ea typeface="+mn-ea"/>
                <a:cs typeface="Arial" pitchFamily="34" charset="0"/>
              </a:rPr>
              <a:t>Value Proposition</a:t>
            </a:r>
            <a:r>
              <a:rPr kumimoji="0" lang="en-US" sz="2100" b="1" i="0" u="none" strike="noStrike" kern="1200" cap="none" spc="0" normalizeH="0" baseline="0" noProof="0" dirty="0" smtClean="0">
                <a:ln>
                  <a:noFill/>
                </a:ln>
                <a:solidFill>
                  <a:srgbClr val="FF6600"/>
                </a:solidFill>
                <a:effectLst/>
                <a:uLnTx/>
                <a:uFillTx/>
                <a:latin typeface="Arial" pitchFamily="34" charset="0"/>
                <a:ea typeface="+mn-ea"/>
                <a:cs typeface="Arial" pitchFamily="34" charset="0"/>
              </a:rPr>
              <a:t>: </a:t>
            </a:r>
            <a:r>
              <a:rPr lang="en-US" sz="2100" b="1" dirty="0" smtClean="0">
                <a:solidFill>
                  <a:srgbClr val="3F4E65"/>
                </a:solidFill>
                <a:latin typeface="Arial" pitchFamily="34" charset="0"/>
                <a:cs typeface="Arial" pitchFamily="34" charset="0"/>
              </a:rPr>
              <a:t>T</a:t>
            </a:r>
            <a:r>
              <a:rPr kumimoji="0" lang="en-US" sz="2100"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rPr>
              <a:t>he value each partner delivers</a:t>
            </a:r>
          </a:p>
          <a:p>
            <a:pPr marL="342900" marR="0" lvl="0" indent="-342900" algn="l" defTabSz="914400" rtl="0" eaLnBrk="1" fontAlgn="auto" latinLnBrk="0" hangingPunct="1">
              <a:lnSpc>
                <a:spcPct val="100000"/>
              </a:lnSpc>
              <a:spcBef>
                <a:spcPct val="20000"/>
              </a:spcBef>
              <a:spcAft>
                <a:spcPts val="0"/>
              </a:spcAft>
              <a:buClr>
                <a:srgbClr val="FF6600"/>
              </a:buClr>
              <a:buSzPct val="80000"/>
              <a:buFont typeface="Wingdings" pitchFamily="2" charset="2"/>
              <a:buChar char="§"/>
              <a:tabLst/>
              <a:defRPr/>
            </a:pPr>
            <a:endParaRPr kumimoji="0" lang="en-US" sz="2100" b="1" i="0" u="none" strike="noStrike" kern="1200" cap="none" spc="0" normalizeH="0" baseline="0" noProof="0" dirty="0" smtClean="0">
              <a:ln>
                <a:noFill/>
              </a:ln>
              <a:solidFill>
                <a:srgbClr val="3F4E65"/>
              </a:solidFill>
              <a:effectLst/>
              <a:uLnTx/>
              <a:uFillTx/>
              <a:latin typeface="Arial" pitchFamily="34" charset="0"/>
              <a:ea typeface="+mn-ea"/>
              <a:cs typeface="Arial" charset="0"/>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318500" cy="1765300"/>
          </a:xfrm>
        </p:spPr>
        <p:txBody>
          <a:bodyPr/>
          <a:lstStyle/>
          <a:p>
            <a:pPr>
              <a:buFont typeface="Arial" charset="0"/>
              <a:buNone/>
            </a:pPr>
            <a:r>
              <a:rPr lang="en-US" dirty="0" smtClean="0"/>
              <a:t>	</a:t>
            </a:r>
          </a:p>
        </p:txBody>
      </p:sp>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8" name="TextBox 7"/>
          <p:cNvSpPr txBox="1"/>
          <p:nvPr/>
        </p:nvSpPr>
        <p:spPr>
          <a:xfrm>
            <a:off x="1524000" y="685800"/>
            <a:ext cx="5943600" cy="646331"/>
          </a:xfrm>
          <a:prstGeom prst="rect">
            <a:avLst/>
          </a:prstGeom>
          <a:noFill/>
        </p:spPr>
        <p:txBody>
          <a:bodyPr wrap="square" rtlCol="0">
            <a:spAutoFit/>
          </a:bodyPr>
          <a:lstStyle/>
          <a:p>
            <a:pPr algn="ctr"/>
            <a:r>
              <a:rPr lang="en-US" sz="36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Strategic Partner Benefits</a:t>
            </a:r>
          </a:p>
        </p:txBody>
      </p:sp>
      <p:sp>
        <p:nvSpPr>
          <p:cNvPr id="7" name="Content Placeholder 2"/>
          <p:cNvSpPr txBox="1">
            <a:spLocks/>
          </p:cNvSpPr>
          <p:nvPr/>
        </p:nvSpPr>
        <p:spPr>
          <a:xfrm>
            <a:off x="457200" y="1828800"/>
            <a:ext cx="8686800" cy="4953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FF6600"/>
              </a:buClr>
              <a:buSzTx/>
              <a:buFont typeface="Wingdings" pitchFamily="2" charset="2"/>
              <a:buChar char="Ø"/>
              <a:tabLst/>
              <a:defRPr/>
            </a:pPr>
            <a:r>
              <a:rPr kumimoji="0" lang="en-US" sz="1900"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rPr>
              <a:t>Access to distribution channels and national market presence</a:t>
            </a:r>
          </a:p>
          <a:p>
            <a:pPr marL="342900" marR="0" lvl="0" indent="-342900" algn="l" defTabSz="914400" rtl="0" eaLnBrk="1" fontAlgn="auto" latinLnBrk="0" hangingPunct="1">
              <a:lnSpc>
                <a:spcPct val="100000"/>
              </a:lnSpc>
              <a:spcBef>
                <a:spcPct val="20000"/>
              </a:spcBef>
              <a:spcAft>
                <a:spcPts val="0"/>
              </a:spcAft>
              <a:buClr>
                <a:srgbClr val="FF6600"/>
              </a:buClr>
              <a:buSzTx/>
              <a:buFont typeface="Wingdings" pitchFamily="2" charset="2"/>
              <a:buChar char="Ø"/>
              <a:tabLst/>
              <a:defRPr/>
            </a:pPr>
            <a:endParaRPr kumimoji="0" lang="en-US" sz="1900"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FF6600"/>
              </a:buClr>
              <a:buSzTx/>
              <a:buFont typeface="Wingdings" pitchFamily="2" charset="2"/>
              <a:buChar char="Ø"/>
              <a:tabLst/>
              <a:defRPr/>
            </a:pPr>
            <a:r>
              <a:rPr kumimoji="0" lang="en-US" sz="1900"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rPr>
              <a:t>Access to technology, products and intellectual properties </a:t>
            </a:r>
          </a:p>
          <a:p>
            <a:pPr marL="342900" marR="0" lvl="0" indent="-342900" algn="l" defTabSz="914400" rtl="0" eaLnBrk="1" fontAlgn="auto" latinLnBrk="0" hangingPunct="1">
              <a:lnSpc>
                <a:spcPct val="100000"/>
              </a:lnSpc>
              <a:spcBef>
                <a:spcPct val="20000"/>
              </a:spcBef>
              <a:spcAft>
                <a:spcPts val="0"/>
              </a:spcAft>
              <a:buClr>
                <a:srgbClr val="FF6600"/>
              </a:buClr>
              <a:buSzTx/>
              <a:buFont typeface="Wingdings" pitchFamily="2" charset="2"/>
              <a:buChar char="Ø"/>
              <a:tabLst/>
              <a:defRPr/>
            </a:pPr>
            <a:endParaRPr kumimoji="0" lang="en-US" sz="1900"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FF6600"/>
              </a:buClr>
              <a:buSzTx/>
              <a:buFont typeface="Wingdings" pitchFamily="2" charset="2"/>
              <a:buChar char="Ø"/>
              <a:tabLst/>
              <a:defRPr/>
            </a:pPr>
            <a:r>
              <a:rPr kumimoji="0" lang="en-US" sz="1900"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rPr>
              <a:t>Access to marketing capital </a:t>
            </a:r>
          </a:p>
          <a:p>
            <a:pPr marL="342900" marR="0" lvl="0" indent="-342900" algn="l" defTabSz="914400" rtl="0" eaLnBrk="1" fontAlgn="auto" latinLnBrk="0" hangingPunct="1">
              <a:lnSpc>
                <a:spcPct val="100000"/>
              </a:lnSpc>
              <a:spcBef>
                <a:spcPct val="20000"/>
              </a:spcBef>
              <a:spcAft>
                <a:spcPts val="0"/>
              </a:spcAft>
              <a:buClr>
                <a:srgbClr val="FF6600"/>
              </a:buClr>
              <a:buSzTx/>
              <a:buFont typeface="Wingdings" pitchFamily="2" charset="2"/>
              <a:buChar char="Ø"/>
              <a:tabLst/>
              <a:defRPr/>
            </a:pPr>
            <a:endParaRPr kumimoji="0" lang="en-US" sz="1900"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FF6600"/>
              </a:buClr>
              <a:buSzTx/>
              <a:buFont typeface="Wingdings" pitchFamily="2" charset="2"/>
              <a:buChar char="Ø"/>
              <a:tabLst/>
              <a:defRPr/>
            </a:pPr>
            <a:r>
              <a:rPr kumimoji="0" lang="en-US" sz="1900"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rPr>
              <a:t>New markets for services/products, or new products for customers </a:t>
            </a:r>
          </a:p>
          <a:p>
            <a:pPr marL="342900" marR="0" lvl="0" indent="-342900" algn="l" defTabSz="914400" rtl="0" eaLnBrk="1" fontAlgn="auto" latinLnBrk="0" hangingPunct="1">
              <a:lnSpc>
                <a:spcPct val="100000"/>
              </a:lnSpc>
              <a:spcBef>
                <a:spcPct val="20000"/>
              </a:spcBef>
              <a:spcAft>
                <a:spcPts val="0"/>
              </a:spcAft>
              <a:buClr>
                <a:srgbClr val="FF6600"/>
              </a:buClr>
              <a:buSzTx/>
              <a:buFont typeface="Wingdings" pitchFamily="2" charset="2"/>
              <a:buChar char="Ø"/>
              <a:tabLst/>
              <a:defRPr/>
            </a:pPr>
            <a:endParaRPr kumimoji="0" lang="en-US" sz="1900"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FF6600"/>
              </a:buClr>
              <a:buSzTx/>
              <a:buFont typeface="Wingdings" pitchFamily="2" charset="2"/>
              <a:buChar char="Ø"/>
              <a:tabLst/>
              <a:defRPr/>
            </a:pPr>
            <a:r>
              <a:rPr kumimoji="0" lang="en-US" sz="1900"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rPr>
              <a:t>Increase in brand awareness through channels provided</a:t>
            </a:r>
          </a:p>
          <a:p>
            <a:pPr marL="342900" marR="0" lvl="0" indent="-342900" algn="l" defTabSz="914400" rtl="0" eaLnBrk="1" fontAlgn="auto" latinLnBrk="0" hangingPunct="1">
              <a:lnSpc>
                <a:spcPct val="100000"/>
              </a:lnSpc>
              <a:spcBef>
                <a:spcPct val="20000"/>
              </a:spcBef>
              <a:spcAft>
                <a:spcPts val="0"/>
              </a:spcAft>
              <a:buClr>
                <a:srgbClr val="FF6600"/>
              </a:buClr>
              <a:buSzTx/>
              <a:buFont typeface="Wingdings" pitchFamily="2" charset="2"/>
              <a:buChar char="Ø"/>
              <a:tabLst/>
              <a:defRPr/>
            </a:pPr>
            <a:endParaRPr kumimoji="0" lang="en-US" sz="1900"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FF6600"/>
              </a:buClr>
              <a:buSzTx/>
              <a:buFont typeface="Wingdings" pitchFamily="2" charset="2"/>
              <a:buChar char="Ø"/>
              <a:tabLst/>
              <a:defRPr/>
            </a:pPr>
            <a:r>
              <a:rPr kumimoji="0" lang="en-US" sz="1900" b="1" i="0" u="none" strike="noStrike" kern="1200" cap="none" spc="0" normalizeH="0" baseline="0" noProof="0" dirty="0" smtClean="0">
                <a:ln>
                  <a:noFill/>
                </a:ln>
                <a:solidFill>
                  <a:srgbClr val="3F4E65"/>
                </a:solidFill>
                <a:effectLst/>
                <a:uLnTx/>
                <a:uFillTx/>
                <a:latin typeface="Arial" pitchFamily="34" charset="0"/>
                <a:ea typeface="+mn-ea"/>
                <a:cs typeface="Arial" charset="0"/>
              </a:rPr>
              <a:t>Decrease marketing costs by leveraging a number of our assets </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318500" cy="1765300"/>
          </a:xfrm>
        </p:spPr>
        <p:txBody>
          <a:bodyPr/>
          <a:lstStyle/>
          <a:p>
            <a:pPr>
              <a:buFont typeface="Arial" charset="0"/>
              <a:buNone/>
            </a:pPr>
            <a:r>
              <a:rPr lang="en-US" dirty="0" smtClean="0"/>
              <a:t>	</a:t>
            </a:r>
          </a:p>
        </p:txBody>
      </p:sp>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8" name="TextBox 7"/>
          <p:cNvSpPr txBox="1"/>
          <p:nvPr/>
        </p:nvSpPr>
        <p:spPr>
          <a:xfrm>
            <a:off x="762000" y="3124200"/>
            <a:ext cx="7543800" cy="646331"/>
          </a:xfrm>
          <a:prstGeom prst="rect">
            <a:avLst/>
          </a:prstGeom>
          <a:noFill/>
        </p:spPr>
        <p:txBody>
          <a:bodyPr wrap="square" rtlCol="0">
            <a:spAutoFit/>
          </a:bodyPr>
          <a:lstStyle/>
          <a:p>
            <a:pPr algn="ctr"/>
            <a:r>
              <a:rPr lang="en-US" sz="36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Multiple Opportunities for Growth</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318500" cy="1765300"/>
          </a:xfrm>
        </p:spPr>
        <p:txBody>
          <a:bodyPr/>
          <a:lstStyle/>
          <a:p>
            <a:pPr>
              <a:buFont typeface="Arial" charset="0"/>
              <a:buNone/>
            </a:pPr>
            <a:r>
              <a:rPr lang="en-US" dirty="0" smtClean="0"/>
              <a:t>	</a:t>
            </a:r>
          </a:p>
        </p:txBody>
      </p:sp>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8" name="TextBox 7"/>
          <p:cNvSpPr txBox="1"/>
          <p:nvPr/>
        </p:nvSpPr>
        <p:spPr>
          <a:xfrm>
            <a:off x="533400" y="685800"/>
            <a:ext cx="7543800" cy="646331"/>
          </a:xfrm>
          <a:prstGeom prst="rect">
            <a:avLst/>
          </a:prstGeom>
          <a:noFill/>
        </p:spPr>
        <p:txBody>
          <a:bodyPr wrap="square" rtlCol="0">
            <a:spAutoFit/>
          </a:bodyPr>
          <a:lstStyle/>
          <a:p>
            <a:pPr algn="ctr"/>
            <a:r>
              <a:rPr lang="en-US" sz="36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Co-Branding</a:t>
            </a:r>
          </a:p>
        </p:txBody>
      </p:sp>
      <p:pic>
        <p:nvPicPr>
          <p:cNvPr id="3074" name="Picture 2"/>
          <p:cNvPicPr>
            <a:picLocks noChangeAspect="1" noChangeArrowheads="1"/>
          </p:cNvPicPr>
          <p:nvPr/>
        </p:nvPicPr>
        <p:blipFill>
          <a:blip r:embed="rId3" cstate="print"/>
          <a:srcRect/>
          <a:stretch>
            <a:fillRect/>
          </a:stretch>
        </p:blipFill>
        <p:spPr bwMode="auto">
          <a:xfrm>
            <a:off x="990600" y="2209800"/>
            <a:ext cx="7086600" cy="4092512"/>
          </a:xfrm>
          <a:prstGeom prst="rect">
            <a:avLst/>
          </a:prstGeom>
          <a:noFill/>
          <a:ln w="9525">
            <a:noFill/>
            <a:miter lim="800000"/>
            <a:headEnd/>
            <a:tailEnd/>
          </a:ln>
        </p:spPr>
      </p:pic>
      <p:sp>
        <p:nvSpPr>
          <p:cNvPr id="7" name="Content Placeholder 2"/>
          <p:cNvSpPr txBox="1">
            <a:spLocks/>
          </p:cNvSpPr>
          <p:nvPr/>
        </p:nvSpPr>
        <p:spPr>
          <a:xfrm>
            <a:off x="228600" y="1600200"/>
            <a:ext cx="8382000" cy="838200"/>
          </a:xfrm>
          <a:prstGeom prst="rect">
            <a:avLst/>
          </a:prstGeom>
        </p:spPr>
        <p:txBody>
          <a:bodyPr vert="horz" lIns="91440" tIns="45720" rIns="91440" bIns="45720" rtlCol="0">
            <a:normAutofit fontScale="92500"/>
          </a:bodyPr>
          <a:lstStyle/>
          <a:p>
            <a:pPr marL="342900" algn="ctr">
              <a:spcBef>
                <a:spcPct val="20000"/>
              </a:spcBef>
              <a:buClr>
                <a:srgbClr val="FF6600"/>
              </a:buClr>
            </a:pPr>
            <a:r>
              <a:rPr lang="en-US" sz="2000" b="1" dirty="0" smtClean="0">
                <a:solidFill>
                  <a:srgbClr val="3F4E65"/>
                </a:solidFill>
                <a:latin typeface="Arial" pitchFamily="34" charset="0"/>
                <a:cs typeface="Arial" pitchFamily="34" charset="0"/>
              </a:rPr>
              <a:t>Build a program that will allow both brands to be introduced in each organizations’ database of agents, brokers and insurance carriers</a:t>
            </a:r>
            <a:endParaRPr kumimoji="0" lang="en-US" sz="2000" b="1" i="0" u="none" strike="noStrike" kern="1200" cap="none" spc="0" normalizeH="0" baseline="0" noProof="0" dirty="0" smtClean="0">
              <a:ln>
                <a:noFill/>
              </a:ln>
              <a:solidFill>
                <a:srgbClr val="3F4E65"/>
              </a:solidFill>
              <a:effectLst/>
              <a:uLnTx/>
              <a:uFillTx/>
              <a:latin typeface="Arial" pitchFamily="34" charset="0"/>
              <a:ea typeface="+mn-ea"/>
              <a:cs typeface="Arial" charset="0"/>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318500" cy="1765300"/>
          </a:xfrm>
        </p:spPr>
        <p:txBody>
          <a:bodyPr/>
          <a:lstStyle/>
          <a:p>
            <a:pPr>
              <a:buFont typeface="Arial" charset="0"/>
              <a:buNone/>
            </a:pPr>
            <a:r>
              <a:rPr lang="en-US" dirty="0" smtClean="0"/>
              <a:t>	</a:t>
            </a:r>
          </a:p>
        </p:txBody>
      </p:sp>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8" name="TextBox 7"/>
          <p:cNvSpPr txBox="1"/>
          <p:nvPr/>
        </p:nvSpPr>
        <p:spPr>
          <a:xfrm>
            <a:off x="533400" y="685800"/>
            <a:ext cx="7543800" cy="646331"/>
          </a:xfrm>
          <a:prstGeom prst="rect">
            <a:avLst/>
          </a:prstGeom>
          <a:noFill/>
        </p:spPr>
        <p:txBody>
          <a:bodyPr wrap="square" rtlCol="0">
            <a:spAutoFit/>
          </a:bodyPr>
          <a:lstStyle/>
          <a:p>
            <a:pPr algn="ctr"/>
            <a:r>
              <a:rPr lang="en-US" sz="36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Link Exchange</a:t>
            </a:r>
          </a:p>
        </p:txBody>
      </p:sp>
      <p:sp>
        <p:nvSpPr>
          <p:cNvPr id="7" name="Content Placeholder 2"/>
          <p:cNvSpPr txBox="1">
            <a:spLocks/>
          </p:cNvSpPr>
          <p:nvPr/>
        </p:nvSpPr>
        <p:spPr>
          <a:xfrm>
            <a:off x="685800" y="1447800"/>
            <a:ext cx="7620000" cy="838200"/>
          </a:xfrm>
          <a:prstGeom prst="rect">
            <a:avLst/>
          </a:prstGeom>
        </p:spPr>
        <p:txBody>
          <a:bodyPr vert="horz" lIns="91440" tIns="45720" rIns="91440" bIns="45720" rtlCol="0">
            <a:normAutofit/>
          </a:bodyPr>
          <a:lstStyle/>
          <a:p>
            <a:pPr marL="342900" indent="-342900" algn="ctr">
              <a:spcBef>
                <a:spcPct val="20000"/>
              </a:spcBef>
              <a:buClr>
                <a:srgbClr val="FF6600"/>
              </a:buClr>
            </a:pPr>
            <a:r>
              <a:rPr lang="en-US" sz="2200" b="1" dirty="0" smtClean="0">
                <a:solidFill>
                  <a:srgbClr val="3F4E65"/>
                </a:solidFill>
                <a:latin typeface="Arial" pitchFamily="34" charset="0"/>
                <a:cs typeface="Arial" pitchFamily="34" charset="0"/>
              </a:rPr>
              <a:t>Create a link-exchange which allows for increased traffic levels to each company’s websites.</a:t>
            </a:r>
            <a:endParaRPr kumimoji="0" lang="en-US" sz="2200" b="1" i="0" u="none" strike="noStrike" kern="1200" cap="none" spc="0" normalizeH="0" baseline="0" noProof="0" dirty="0" smtClean="0">
              <a:ln>
                <a:noFill/>
              </a:ln>
              <a:solidFill>
                <a:srgbClr val="3F4E65"/>
              </a:solidFill>
              <a:effectLst/>
              <a:uLnTx/>
              <a:uFillTx/>
              <a:latin typeface="Arial" pitchFamily="34" charset="0"/>
              <a:ea typeface="+mn-ea"/>
              <a:cs typeface="Arial" charset="0"/>
            </a:endParaRPr>
          </a:p>
        </p:txBody>
      </p:sp>
      <p:pic>
        <p:nvPicPr>
          <p:cNvPr id="4099" name="Picture 3"/>
          <p:cNvPicPr>
            <a:picLocks noChangeAspect="1" noChangeArrowheads="1"/>
          </p:cNvPicPr>
          <p:nvPr/>
        </p:nvPicPr>
        <p:blipFill>
          <a:blip r:embed="rId3" cstate="print"/>
          <a:srcRect/>
          <a:stretch>
            <a:fillRect/>
          </a:stretch>
        </p:blipFill>
        <p:spPr bwMode="auto">
          <a:xfrm>
            <a:off x="1143000" y="2286000"/>
            <a:ext cx="6862763" cy="408834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318500" cy="1765300"/>
          </a:xfrm>
        </p:spPr>
        <p:txBody>
          <a:bodyPr/>
          <a:lstStyle/>
          <a:p>
            <a:pPr>
              <a:buFont typeface="Arial" charset="0"/>
              <a:buNone/>
            </a:pPr>
            <a:r>
              <a:rPr lang="en-US" dirty="0" smtClean="0"/>
              <a:t>	</a:t>
            </a:r>
          </a:p>
        </p:txBody>
      </p:sp>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8" name="TextBox 7"/>
          <p:cNvSpPr txBox="1"/>
          <p:nvPr/>
        </p:nvSpPr>
        <p:spPr>
          <a:xfrm>
            <a:off x="533400" y="685800"/>
            <a:ext cx="7543800" cy="646331"/>
          </a:xfrm>
          <a:prstGeom prst="rect">
            <a:avLst/>
          </a:prstGeom>
          <a:noFill/>
        </p:spPr>
        <p:txBody>
          <a:bodyPr wrap="square" rtlCol="0">
            <a:spAutoFit/>
          </a:bodyPr>
          <a:lstStyle/>
          <a:p>
            <a:pPr algn="ctr"/>
            <a:r>
              <a:rPr lang="en-US" sz="36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Co-Branded Reward Programs</a:t>
            </a:r>
          </a:p>
        </p:txBody>
      </p:sp>
      <p:sp>
        <p:nvSpPr>
          <p:cNvPr id="7" name="Content Placeholder 2"/>
          <p:cNvSpPr txBox="1">
            <a:spLocks/>
          </p:cNvSpPr>
          <p:nvPr/>
        </p:nvSpPr>
        <p:spPr>
          <a:xfrm>
            <a:off x="228600" y="1447800"/>
            <a:ext cx="8382000" cy="838200"/>
          </a:xfrm>
          <a:prstGeom prst="rect">
            <a:avLst/>
          </a:prstGeom>
        </p:spPr>
        <p:txBody>
          <a:bodyPr vert="horz" lIns="91440" tIns="45720" rIns="91440" bIns="45720" rtlCol="0">
            <a:normAutofit fontScale="92500"/>
          </a:bodyPr>
          <a:lstStyle/>
          <a:p>
            <a:pPr marL="342900" algn="ctr">
              <a:spcBef>
                <a:spcPct val="20000"/>
              </a:spcBef>
              <a:buClr>
                <a:srgbClr val="FF6600"/>
              </a:buClr>
            </a:pPr>
            <a:r>
              <a:rPr lang="en-US" sz="2000" b="1" dirty="0" smtClean="0">
                <a:solidFill>
                  <a:srgbClr val="3F4E65"/>
                </a:solidFill>
                <a:latin typeface="Arial" pitchFamily="34" charset="0"/>
                <a:cs typeface="Arial" pitchFamily="34" charset="0"/>
              </a:rPr>
              <a:t>Build a program that allows both brands to be introduced in each organizations’ database of agents, brokers and insurance carriers</a:t>
            </a:r>
            <a:endParaRPr kumimoji="0" lang="en-US" sz="2000" b="1" i="0" u="none" strike="noStrike" kern="1200" cap="none" spc="0" normalizeH="0" baseline="0" noProof="0" dirty="0" smtClean="0">
              <a:ln>
                <a:noFill/>
              </a:ln>
              <a:solidFill>
                <a:srgbClr val="3F4E65"/>
              </a:solidFill>
              <a:effectLst/>
              <a:uLnTx/>
              <a:uFillTx/>
              <a:latin typeface="Arial" pitchFamily="34" charset="0"/>
              <a:ea typeface="+mn-ea"/>
              <a:cs typeface="Arial" charset="0"/>
            </a:endParaRPr>
          </a:p>
        </p:txBody>
      </p:sp>
      <p:pic>
        <p:nvPicPr>
          <p:cNvPr id="1027" name="Picture 3"/>
          <p:cNvPicPr>
            <a:picLocks noChangeAspect="1" noChangeArrowheads="1"/>
          </p:cNvPicPr>
          <p:nvPr/>
        </p:nvPicPr>
        <p:blipFill>
          <a:blip r:embed="rId3" cstate="print"/>
          <a:srcRect/>
          <a:stretch>
            <a:fillRect/>
          </a:stretch>
        </p:blipFill>
        <p:spPr bwMode="auto">
          <a:xfrm>
            <a:off x="1600200" y="2362201"/>
            <a:ext cx="6004717" cy="388619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318500" cy="1765300"/>
          </a:xfrm>
        </p:spPr>
        <p:txBody>
          <a:bodyPr/>
          <a:lstStyle/>
          <a:p>
            <a:pPr>
              <a:buFont typeface="Arial" charset="0"/>
              <a:buNone/>
            </a:pPr>
            <a:r>
              <a:rPr lang="en-US" dirty="0" smtClean="0"/>
              <a:t>	</a:t>
            </a:r>
          </a:p>
        </p:txBody>
      </p:sp>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8" name="TextBox 7"/>
          <p:cNvSpPr txBox="1"/>
          <p:nvPr/>
        </p:nvSpPr>
        <p:spPr>
          <a:xfrm>
            <a:off x="533400" y="685800"/>
            <a:ext cx="7543800" cy="646331"/>
          </a:xfrm>
          <a:prstGeom prst="rect">
            <a:avLst/>
          </a:prstGeom>
          <a:noFill/>
        </p:spPr>
        <p:txBody>
          <a:bodyPr wrap="square" rtlCol="0">
            <a:spAutoFit/>
          </a:bodyPr>
          <a:lstStyle/>
          <a:p>
            <a:pPr algn="ctr"/>
            <a:r>
              <a:rPr lang="en-US" sz="36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Co-Branded Landing Pages</a:t>
            </a:r>
          </a:p>
        </p:txBody>
      </p:sp>
      <p:sp>
        <p:nvSpPr>
          <p:cNvPr id="7" name="Content Placeholder 2"/>
          <p:cNvSpPr txBox="1">
            <a:spLocks/>
          </p:cNvSpPr>
          <p:nvPr/>
        </p:nvSpPr>
        <p:spPr>
          <a:xfrm>
            <a:off x="304800" y="1447800"/>
            <a:ext cx="8610600" cy="838200"/>
          </a:xfrm>
          <a:prstGeom prst="rect">
            <a:avLst/>
          </a:prstGeom>
        </p:spPr>
        <p:txBody>
          <a:bodyPr vert="horz" lIns="91440" tIns="45720" rIns="91440" bIns="45720" rtlCol="0">
            <a:normAutofit/>
          </a:bodyPr>
          <a:lstStyle/>
          <a:p>
            <a:pPr marL="342900" indent="-342900" algn="ctr">
              <a:spcBef>
                <a:spcPct val="20000"/>
              </a:spcBef>
              <a:buClr>
                <a:srgbClr val="FF6600"/>
              </a:buClr>
            </a:pPr>
            <a:r>
              <a:rPr lang="en-US" b="1" dirty="0" smtClean="0">
                <a:solidFill>
                  <a:srgbClr val="3F4E65"/>
                </a:solidFill>
                <a:latin typeface="Arial" pitchFamily="34" charset="0"/>
                <a:cs typeface="Arial" pitchFamily="34" charset="0"/>
              </a:rPr>
              <a:t>Design co-branded landing pages for online recruitment of agents / brokers.</a:t>
            </a:r>
            <a:endParaRPr kumimoji="0" lang="en-US" b="1" i="0" u="none" strike="noStrike" kern="1200" cap="none" spc="0" normalizeH="0" baseline="0" noProof="0" dirty="0" smtClean="0">
              <a:ln>
                <a:noFill/>
              </a:ln>
              <a:solidFill>
                <a:srgbClr val="3F4E65"/>
              </a:solidFill>
              <a:effectLst/>
              <a:uLnTx/>
              <a:uFillTx/>
              <a:latin typeface="Arial" pitchFamily="34" charset="0"/>
              <a:ea typeface="+mn-ea"/>
              <a:cs typeface="Arial" charset="0"/>
            </a:endParaRPr>
          </a:p>
        </p:txBody>
      </p:sp>
      <p:pic>
        <p:nvPicPr>
          <p:cNvPr id="88066" name="Picture 2"/>
          <p:cNvPicPr>
            <a:picLocks noChangeAspect="1" noChangeArrowheads="1"/>
          </p:cNvPicPr>
          <p:nvPr/>
        </p:nvPicPr>
        <p:blipFill>
          <a:blip r:embed="rId3" cstate="print"/>
          <a:srcRect/>
          <a:stretch>
            <a:fillRect/>
          </a:stretch>
        </p:blipFill>
        <p:spPr bwMode="auto">
          <a:xfrm>
            <a:off x="366713" y="2133600"/>
            <a:ext cx="8410575" cy="39814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318500" cy="1765300"/>
          </a:xfrm>
        </p:spPr>
        <p:txBody>
          <a:bodyPr/>
          <a:lstStyle/>
          <a:p>
            <a:pPr>
              <a:buFont typeface="Arial" charset="0"/>
              <a:buNone/>
            </a:pPr>
            <a:r>
              <a:rPr lang="en-US" dirty="0" smtClean="0"/>
              <a:t>	</a:t>
            </a:r>
          </a:p>
        </p:txBody>
      </p:sp>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8" name="TextBox 7"/>
          <p:cNvSpPr txBox="1"/>
          <p:nvPr/>
        </p:nvSpPr>
        <p:spPr>
          <a:xfrm>
            <a:off x="304800" y="685800"/>
            <a:ext cx="8001000" cy="553998"/>
          </a:xfrm>
          <a:prstGeom prst="rect">
            <a:avLst/>
          </a:prstGeom>
          <a:noFill/>
        </p:spPr>
        <p:txBody>
          <a:bodyPr wrap="square" rtlCol="0">
            <a:spAutoFit/>
          </a:bodyPr>
          <a:lstStyle/>
          <a:p>
            <a:pPr algn="ctr"/>
            <a:r>
              <a:rPr lang="en-US" sz="30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Cross Marketing &amp; Advertising Packages</a:t>
            </a:r>
          </a:p>
        </p:txBody>
      </p:sp>
      <p:pic>
        <p:nvPicPr>
          <p:cNvPr id="5123" name="Picture 3"/>
          <p:cNvPicPr>
            <a:picLocks noChangeAspect="1" noChangeArrowheads="1"/>
          </p:cNvPicPr>
          <p:nvPr/>
        </p:nvPicPr>
        <p:blipFill>
          <a:blip r:embed="rId3" cstate="print"/>
          <a:srcRect/>
          <a:stretch>
            <a:fillRect/>
          </a:stretch>
        </p:blipFill>
        <p:spPr bwMode="auto">
          <a:xfrm>
            <a:off x="838200" y="2444045"/>
            <a:ext cx="7391400" cy="3764138"/>
          </a:xfrm>
          <a:prstGeom prst="rect">
            <a:avLst/>
          </a:prstGeom>
          <a:noFill/>
          <a:ln w="9525">
            <a:noFill/>
            <a:miter lim="800000"/>
            <a:headEnd/>
            <a:tailEnd/>
          </a:ln>
        </p:spPr>
      </p:pic>
      <p:sp>
        <p:nvSpPr>
          <p:cNvPr id="7" name="Content Placeholder 2"/>
          <p:cNvSpPr txBox="1">
            <a:spLocks/>
          </p:cNvSpPr>
          <p:nvPr/>
        </p:nvSpPr>
        <p:spPr>
          <a:xfrm>
            <a:off x="152400" y="1371600"/>
            <a:ext cx="8153400" cy="1219200"/>
          </a:xfrm>
          <a:prstGeom prst="rect">
            <a:avLst/>
          </a:prstGeom>
        </p:spPr>
        <p:txBody>
          <a:bodyPr vert="horz" lIns="91440" tIns="45720" rIns="91440" bIns="45720" rtlCol="0">
            <a:noAutofit/>
          </a:bodyPr>
          <a:lstStyle/>
          <a:p>
            <a:pPr marL="342900" algn="ctr">
              <a:spcBef>
                <a:spcPct val="20000"/>
              </a:spcBef>
              <a:buClr>
                <a:srgbClr val="FF6600"/>
              </a:buClr>
            </a:pPr>
            <a:r>
              <a:rPr lang="en-US" sz="1900" b="1" dirty="0" smtClean="0">
                <a:solidFill>
                  <a:srgbClr val="3F4E65"/>
                </a:solidFill>
                <a:latin typeface="Arial" pitchFamily="34" charset="0"/>
                <a:cs typeface="Arial" pitchFamily="34" charset="0"/>
              </a:rPr>
              <a:t>Potentially construct both online and offline cross-marketing and advertising packages that will create the ability to generate monthly recurring revenue streams</a:t>
            </a:r>
            <a:endParaRPr kumimoji="0" lang="en-US" sz="1900" b="1" i="0" u="none" strike="noStrike" kern="1200" cap="none" spc="0" normalizeH="0" baseline="0" noProof="0" dirty="0" smtClean="0">
              <a:ln>
                <a:noFill/>
              </a:ln>
              <a:solidFill>
                <a:srgbClr val="3F4E65"/>
              </a:solidFill>
              <a:effectLst/>
              <a:uLnTx/>
              <a:uFillTx/>
              <a:latin typeface="Arial" pitchFamily="34" charset="0"/>
              <a:ea typeface="+mn-ea"/>
              <a:cs typeface="Arial" charset="0"/>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318500" cy="1765300"/>
          </a:xfrm>
        </p:spPr>
        <p:txBody>
          <a:bodyPr/>
          <a:lstStyle/>
          <a:p>
            <a:pPr>
              <a:buFont typeface="Arial" charset="0"/>
              <a:buNone/>
            </a:pPr>
            <a:r>
              <a:rPr lang="en-US" dirty="0" smtClean="0"/>
              <a:t>	</a:t>
            </a:r>
          </a:p>
        </p:txBody>
      </p:sp>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8" name="TextBox 7"/>
          <p:cNvSpPr txBox="1"/>
          <p:nvPr/>
        </p:nvSpPr>
        <p:spPr>
          <a:xfrm>
            <a:off x="762000" y="2743200"/>
            <a:ext cx="7543800" cy="1323439"/>
          </a:xfrm>
          <a:prstGeom prst="rect">
            <a:avLst/>
          </a:prstGeom>
          <a:noFill/>
        </p:spPr>
        <p:txBody>
          <a:bodyPr wrap="square" rtlCol="0">
            <a:spAutoFit/>
          </a:bodyPr>
          <a:lstStyle/>
          <a:p>
            <a:pPr algn="ctr"/>
            <a:r>
              <a:rPr lang="en-US" sz="40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Why Choose </a:t>
            </a:r>
            <a:r>
              <a:rPr lang="en-US" sz="4000" b="1" dirty="0" smtClean="0">
                <a:ln>
                  <a:prstDash val="solid"/>
                </a:ln>
                <a:solidFill>
                  <a:srgbClr val="3F4E65"/>
                </a:solidFill>
                <a:effectLst>
                  <a:outerShdw blurRad="88000" dist="50800" dir="5040000" algn="tl">
                    <a:schemeClr val="accent4">
                      <a:tint val="80000"/>
                      <a:satMod val="250000"/>
                      <a:alpha val="45000"/>
                    </a:schemeClr>
                  </a:outerShdw>
                </a:effectLst>
                <a:latin typeface="Arial" pitchFamily="34" charset="0"/>
                <a:cs typeface="Arial" pitchFamily="34" charset="0"/>
              </a:rPr>
              <a:t>Insurance</a:t>
            </a:r>
            <a:r>
              <a:rPr lang="en-US" sz="40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Leads</a:t>
            </a:r>
            <a:r>
              <a:rPr lang="en-US" sz="4000" b="1" dirty="0" smtClean="0">
                <a:ln>
                  <a:prstDash val="solid"/>
                </a:ln>
                <a:solidFill>
                  <a:srgbClr val="3F4E65"/>
                </a:solidFill>
                <a:effectLst>
                  <a:outerShdw blurRad="88000" dist="50800" dir="5040000" algn="tl">
                    <a:schemeClr val="accent4">
                      <a:tint val="80000"/>
                      <a:satMod val="250000"/>
                      <a:alpha val="45000"/>
                    </a:schemeClr>
                  </a:outerShdw>
                </a:effectLst>
                <a:latin typeface="Arial" pitchFamily="34" charset="0"/>
                <a:cs typeface="Arial" pitchFamily="34" charset="0"/>
              </a:rPr>
              <a:t>.com ?</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318500" cy="1765300"/>
          </a:xfrm>
        </p:spPr>
        <p:txBody>
          <a:bodyPr/>
          <a:lstStyle/>
          <a:p>
            <a:pPr>
              <a:buFont typeface="Arial" charset="0"/>
              <a:buNone/>
            </a:pPr>
            <a:r>
              <a:rPr lang="en-US" dirty="0" smtClean="0"/>
              <a:t>	</a:t>
            </a:r>
          </a:p>
        </p:txBody>
      </p:sp>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8" name="TextBox 7"/>
          <p:cNvSpPr txBox="1"/>
          <p:nvPr/>
        </p:nvSpPr>
        <p:spPr>
          <a:xfrm>
            <a:off x="609600" y="679847"/>
            <a:ext cx="7543800" cy="615553"/>
          </a:xfrm>
          <a:prstGeom prst="rect">
            <a:avLst/>
          </a:prstGeom>
          <a:noFill/>
        </p:spPr>
        <p:txBody>
          <a:bodyPr wrap="square" rtlCol="0">
            <a:spAutoFit/>
          </a:bodyPr>
          <a:lstStyle/>
          <a:p>
            <a:pPr algn="ctr"/>
            <a:r>
              <a:rPr lang="en-US" sz="34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Our Internet Leads</a:t>
            </a:r>
          </a:p>
        </p:txBody>
      </p:sp>
      <p:sp>
        <p:nvSpPr>
          <p:cNvPr id="9" name="Content Placeholder 2"/>
          <p:cNvSpPr txBox="1">
            <a:spLocks/>
          </p:cNvSpPr>
          <p:nvPr/>
        </p:nvSpPr>
        <p:spPr>
          <a:xfrm>
            <a:off x="533400" y="1828800"/>
            <a:ext cx="3810000" cy="3962400"/>
          </a:xfrm>
          <a:prstGeom prst="rect">
            <a:avLst/>
          </a:prstGeom>
        </p:spPr>
        <p:txBody>
          <a:bodyPr vert="horz" lIns="91440" tIns="45720" rIns="91440" bIns="45720" rtlCol="0">
            <a:normAutofit/>
          </a:bodyPr>
          <a:lstStyle/>
          <a:p>
            <a:pPr marL="342900" lvl="0" indent="-342900">
              <a:spcBef>
                <a:spcPct val="20000"/>
              </a:spcBef>
              <a:buClr>
                <a:srgbClr val="FF6600"/>
              </a:buClr>
              <a:buFont typeface="Wingdings" pitchFamily="2" charset="2"/>
              <a:buChar char="Ø"/>
            </a:pPr>
            <a:r>
              <a:rPr lang="en-US" b="1" dirty="0" smtClean="0">
                <a:solidFill>
                  <a:srgbClr val="3F4E65"/>
                </a:solidFill>
                <a:latin typeface="Arial" pitchFamily="34" charset="0"/>
                <a:cs typeface="Arial" pitchFamily="34" charset="0"/>
              </a:rPr>
              <a:t>Highest Quality Leads in the Industry</a:t>
            </a:r>
          </a:p>
          <a:p>
            <a:pPr marL="342900" lvl="0" indent="-342900">
              <a:spcBef>
                <a:spcPct val="20000"/>
              </a:spcBef>
              <a:buClr>
                <a:srgbClr val="FF6600"/>
              </a:buClr>
              <a:buFont typeface="Wingdings" pitchFamily="2" charset="2"/>
              <a:buChar char="Ø"/>
            </a:pPr>
            <a:endParaRPr lang="en-US" b="1" dirty="0" smtClean="0">
              <a:solidFill>
                <a:srgbClr val="3F4E65"/>
              </a:solidFill>
              <a:latin typeface="Arial" pitchFamily="34" charset="0"/>
              <a:cs typeface="Arial" pitchFamily="34" charset="0"/>
            </a:endParaRPr>
          </a:p>
          <a:p>
            <a:pPr marL="342900" lvl="0" indent="-342900">
              <a:spcBef>
                <a:spcPct val="20000"/>
              </a:spcBef>
              <a:buClr>
                <a:srgbClr val="FF6600"/>
              </a:buClr>
              <a:buFont typeface="Wingdings" pitchFamily="2" charset="2"/>
              <a:buChar char="Ø"/>
            </a:pPr>
            <a:r>
              <a:rPr kumimoji="0" lang="en-US"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rPr>
              <a:t>Multi-Layer</a:t>
            </a:r>
            <a:r>
              <a:rPr kumimoji="0" lang="en-US" b="1" i="0" u="none" strike="noStrike" kern="1200" cap="none" spc="0" normalizeH="0" noProof="0" dirty="0" smtClean="0">
                <a:ln>
                  <a:noFill/>
                </a:ln>
                <a:solidFill>
                  <a:srgbClr val="3F4E65"/>
                </a:solidFill>
                <a:effectLst/>
                <a:uLnTx/>
                <a:uFillTx/>
                <a:latin typeface="Arial" pitchFamily="34" charset="0"/>
                <a:ea typeface="+mn-ea"/>
                <a:cs typeface="Arial" pitchFamily="34" charset="0"/>
              </a:rPr>
              <a:t> Quality Control</a:t>
            </a:r>
          </a:p>
          <a:p>
            <a:pPr marL="342900" lvl="0" indent="-342900">
              <a:spcBef>
                <a:spcPct val="20000"/>
              </a:spcBef>
              <a:buClr>
                <a:srgbClr val="FF6600"/>
              </a:buClr>
              <a:buFont typeface="Wingdings" pitchFamily="2" charset="2"/>
              <a:buChar char="Ø"/>
            </a:pPr>
            <a:endParaRPr kumimoji="0" lang="en-US" b="1" i="0" u="none" strike="noStrike" kern="1200" cap="none" spc="0" normalizeH="0" noProof="0" dirty="0" smtClean="0">
              <a:ln>
                <a:noFill/>
              </a:ln>
              <a:solidFill>
                <a:srgbClr val="3F4E65"/>
              </a:solidFill>
              <a:effectLst/>
              <a:uLnTx/>
              <a:uFillTx/>
              <a:latin typeface="Arial" pitchFamily="34" charset="0"/>
              <a:ea typeface="+mn-ea"/>
              <a:cs typeface="Arial" pitchFamily="34" charset="0"/>
            </a:endParaRPr>
          </a:p>
          <a:p>
            <a:pPr marL="342900" lvl="0" indent="-342900">
              <a:spcBef>
                <a:spcPct val="20000"/>
              </a:spcBef>
              <a:buClr>
                <a:srgbClr val="FF6600"/>
              </a:buClr>
              <a:buFont typeface="Wingdings" pitchFamily="2" charset="2"/>
              <a:buChar char="Ø"/>
            </a:pPr>
            <a:r>
              <a:rPr lang="en-US" b="1" baseline="0" dirty="0" smtClean="0">
                <a:solidFill>
                  <a:srgbClr val="3F4E65"/>
                </a:solidFill>
                <a:latin typeface="Arial" pitchFamily="34" charset="0"/>
                <a:cs typeface="Arial" pitchFamily="34" charset="0"/>
              </a:rPr>
              <a:t>Competitive</a:t>
            </a:r>
            <a:r>
              <a:rPr lang="en-US" b="1" dirty="0" smtClean="0">
                <a:solidFill>
                  <a:srgbClr val="3F4E65"/>
                </a:solidFill>
                <a:latin typeface="Arial" pitchFamily="34" charset="0"/>
                <a:cs typeface="Arial" pitchFamily="34" charset="0"/>
              </a:rPr>
              <a:t> Pricing</a:t>
            </a:r>
          </a:p>
          <a:p>
            <a:pPr marL="342900" lvl="0" indent="-342900">
              <a:spcBef>
                <a:spcPct val="20000"/>
              </a:spcBef>
              <a:buClr>
                <a:srgbClr val="FF6600"/>
              </a:buClr>
              <a:buFont typeface="Wingdings" pitchFamily="2" charset="2"/>
              <a:buChar char="Ø"/>
            </a:pPr>
            <a:endParaRPr lang="en-US" b="1" dirty="0" smtClean="0">
              <a:solidFill>
                <a:srgbClr val="3F4E65"/>
              </a:solidFill>
              <a:latin typeface="Arial" pitchFamily="34" charset="0"/>
              <a:cs typeface="Arial" pitchFamily="34" charset="0"/>
            </a:endParaRPr>
          </a:p>
          <a:p>
            <a:pPr marL="342900" lvl="0" indent="-342900">
              <a:spcBef>
                <a:spcPct val="20000"/>
              </a:spcBef>
              <a:buClr>
                <a:srgbClr val="FF6600"/>
              </a:buClr>
              <a:buFont typeface="Wingdings" pitchFamily="2" charset="2"/>
              <a:buChar char="Ø"/>
            </a:pPr>
            <a:r>
              <a:rPr kumimoji="0" lang="en-US"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rPr>
              <a:t>Volume</a:t>
            </a:r>
            <a:r>
              <a:rPr kumimoji="0" lang="en-US" b="1" i="0" u="none" strike="noStrike" kern="1200" cap="none" spc="0" normalizeH="0" noProof="0" dirty="0" smtClean="0">
                <a:ln>
                  <a:noFill/>
                </a:ln>
                <a:solidFill>
                  <a:srgbClr val="3F4E65"/>
                </a:solidFill>
                <a:effectLst/>
                <a:uLnTx/>
                <a:uFillTx/>
                <a:latin typeface="Arial" pitchFamily="34" charset="0"/>
                <a:ea typeface="+mn-ea"/>
                <a:cs typeface="Arial" pitchFamily="34" charset="0"/>
              </a:rPr>
              <a:t> Discounts</a:t>
            </a:r>
          </a:p>
          <a:p>
            <a:pPr marL="342900" lvl="0" indent="-342900">
              <a:spcBef>
                <a:spcPct val="20000"/>
              </a:spcBef>
              <a:buClr>
                <a:srgbClr val="FF6600"/>
              </a:buClr>
            </a:pPr>
            <a:endParaRPr kumimoji="0" lang="en-US"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endParaRPr>
          </a:p>
          <a:p>
            <a:pPr marL="342900" lvl="0" indent="-342900">
              <a:spcBef>
                <a:spcPct val="20000"/>
              </a:spcBef>
              <a:buClr>
                <a:srgbClr val="FF6600"/>
              </a:buClr>
              <a:buFont typeface="Wingdings" pitchFamily="2" charset="2"/>
              <a:buChar char="Ø"/>
            </a:pPr>
            <a:r>
              <a:rPr lang="en-US" b="1" dirty="0" smtClean="0">
                <a:solidFill>
                  <a:srgbClr val="3F4E65"/>
                </a:solidFill>
                <a:latin typeface="Arial" pitchFamily="34" charset="0"/>
                <a:cs typeface="Arial" pitchFamily="34" charset="0"/>
              </a:rPr>
              <a:t>24/7 Online Leads Management Interface</a:t>
            </a:r>
          </a:p>
        </p:txBody>
      </p:sp>
      <p:sp>
        <p:nvSpPr>
          <p:cNvPr id="7" name="Content Placeholder 2"/>
          <p:cNvSpPr txBox="1">
            <a:spLocks/>
          </p:cNvSpPr>
          <p:nvPr/>
        </p:nvSpPr>
        <p:spPr>
          <a:xfrm>
            <a:off x="4821314" y="1828800"/>
            <a:ext cx="3941686" cy="4114800"/>
          </a:xfrm>
          <a:prstGeom prst="rect">
            <a:avLst/>
          </a:prstGeom>
        </p:spPr>
        <p:txBody>
          <a:bodyPr vert="horz" lIns="91440" tIns="45720" rIns="91440" bIns="45720" rtlCol="0">
            <a:normAutofit/>
          </a:bodyPr>
          <a:lstStyle/>
          <a:p>
            <a:pPr marL="342900" lvl="0" indent="-342900">
              <a:spcBef>
                <a:spcPct val="20000"/>
              </a:spcBef>
              <a:buClr>
                <a:srgbClr val="FF6600"/>
              </a:buClr>
              <a:buFont typeface="Wingdings" pitchFamily="2" charset="2"/>
              <a:buChar char="Ø"/>
            </a:pPr>
            <a:r>
              <a:rPr lang="en-US" b="1" dirty="0" smtClean="0">
                <a:solidFill>
                  <a:srgbClr val="3F4E65"/>
                </a:solidFill>
                <a:latin typeface="Arial" pitchFamily="34" charset="0"/>
                <a:cs typeface="Arial" pitchFamily="34" charset="0"/>
              </a:rPr>
              <a:t>Largest Selection of Lead Types and Filters</a:t>
            </a:r>
          </a:p>
          <a:p>
            <a:pPr marL="342900" lvl="0" indent="-342900">
              <a:spcBef>
                <a:spcPct val="20000"/>
              </a:spcBef>
              <a:buClr>
                <a:srgbClr val="FF6600"/>
              </a:buClr>
              <a:buFont typeface="Wingdings" pitchFamily="2" charset="2"/>
              <a:buChar char="Ø"/>
            </a:pPr>
            <a:endParaRPr kumimoji="0" lang="en-US"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endParaRPr>
          </a:p>
          <a:p>
            <a:pPr marL="342900" lvl="0" indent="-342900">
              <a:spcBef>
                <a:spcPct val="20000"/>
              </a:spcBef>
              <a:buClr>
                <a:srgbClr val="FF6600"/>
              </a:buClr>
              <a:buFont typeface="Wingdings" pitchFamily="2" charset="2"/>
              <a:buChar char="Ø"/>
            </a:pPr>
            <a:r>
              <a:rPr lang="en-US" b="1" dirty="0" smtClean="0">
                <a:solidFill>
                  <a:srgbClr val="3F4E65"/>
                </a:solidFill>
                <a:latin typeface="Arial" pitchFamily="34" charset="0"/>
                <a:cs typeface="Arial" pitchFamily="34" charset="0"/>
              </a:rPr>
              <a:t>Sophisticated Technology</a:t>
            </a:r>
          </a:p>
          <a:p>
            <a:pPr marL="342900" lvl="0" indent="-342900">
              <a:spcBef>
                <a:spcPct val="20000"/>
              </a:spcBef>
              <a:buClr>
                <a:srgbClr val="FF6600"/>
              </a:buClr>
              <a:buFont typeface="Wingdings" pitchFamily="2" charset="2"/>
              <a:buChar char="Ø"/>
            </a:pPr>
            <a:endParaRPr kumimoji="0" lang="en-US"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endParaRPr>
          </a:p>
          <a:p>
            <a:pPr marL="342900" lvl="0" indent="-342900">
              <a:spcBef>
                <a:spcPct val="20000"/>
              </a:spcBef>
              <a:buClr>
                <a:srgbClr val="FF6600"/>
              </a:buClr>
              <a:buFont typeface="Wingdings" pitchFamily="2" charset="2"/>
              <a:buChar char="Ø"/>
            </a:pPr>
            <a:r>
              <a:rPr lang="en-US" b="1" dirty="0" smtClean="0">
                <a:solidFill>
                  <a:srgbClr val="3F4E65"/>
                </a:solidFill>
                <a:latin typeface="Arial" pitchFamily="34" charset="0"/>
                <a:cs typeface="Arial" pitchFamily="34" charset="0"/>
              </a:rPr>
              <a:t>Choice of Delivery Methods</a:t>
            </a:r>
          </a:p>
          <a:p>
            <a:pPr marL="342900" lvl="0" indent="-342900">
              <a:spcBef>
                <a:spcPct val="20000"/>
              </a:spcBef>
              <a:buClr>
                <a:srgbClr val="FF6600"/>
              </a:buClr>
              <a:buFont typeface="Wingdings" pitchFamily="2" charset="2"/>
              <a:buChar char="Ø"/>
            </a:pPr>
            <a:endParaRPr kumimoji="0" lang="en-US"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endParaRPr>
          </a:p>
          <a:p>
            <a:pPr marL="342900" indent="-342900">
              <a:spcBef>
                <a:spcPct val="20000"/>
              </a:spcBef>
              <a:buClr>
                <a:srgbClr val="FF6600"/>
              </a:buClr>
              <a:buFont typeface="Wingdings" pitchFamily="2" charset="2"/>
              <a:buChar char="Ø"/>
            </a:pPr>
            <a:r>
              <a:rPr lang="en-US" b="1" dirty="0" smtClean="0">
                <a:solidFill>
                  <a:srgbClr val="3F4E65"/>
                </a:solidFill>
                <a:latin typeface="Arial" pitchFamily="34" charset="0"/>
                <a:cs typeface="Arial" pitchFamily="34" charset="0"/>
              </a:rPr>
              <a:t>Consistent High Leads Volume</a:t>
            </a:r>
            <a:endParaRPr kumimoji="0" lang="en-US"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endParaRPr>
          </a:p>
          <a:p>
            <a:pPr marL="342900" lvl="0" indent="-342900">
              <a:spcBef>
                <a:spcPct val="20000"/>
              </a:spcBef>
              <a:buClr>
                <a:srgbClr val="FF6600"/>
              </a:buClr>
            </a:pPr>
            <a:endParaRPr kumimoji="0" lang="en-US"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endParaRPr>
          </a:p>
          <a:p>
            <a:pPr marL="342900" indent="-342900">
              <a:spcBef>
                <a:spcPct val="20000"/>
              </a:spcBef>
              <a:buClr>
                <a:srgbClr val="FF6600"/>
              </a:buClr>
              <a:buFont typeface="Wingdings" pitchFamily="2" charset="2"/>
              <a:buChar char="Ø"/>
            </a:pPr>
            <a:r>
              <a:rPr lang="en-US" b="1" dirty="0" smtClean="0">
                <a:solidFill>
                  <a:srgbClr val="3F4E65"/>
                </a:solidFill>
                <a:latin typeface="Arial" pitchFamily="34" charset="0"/>
                <a:cs typeface="Arial" pitchFamily="34" charset="0"/>
              </a:rPr>
              <a:t>Hot Transfers of Interested Prospects Verified by Live Operators</a:t>
            </a:r>
          </a:p>
          <a:p>
            <a:pPr marL="342900" lvl="0" indent="-342900">
              <a:spcBef>
                <a:spcPct val="20000"/>
              </a:spcBef>
              <a:buClr>
                <a:srgbClr val="FF6600"/>
              </a:buClr>
              <a:buFont typeface="Wingdings" pitchFamily="2" charset="2"/>
              <a:buChar char="Ø"/>
            </a:pPr>
            <a:endParaRPr kumimoji="0" lang="en-US" b="1" i="0" u="none" strike="noStrike" kern="1200" cap="none" spc="0" normalizeH="0" baseline="0" noProof="0" dirty="0" smtClean="0">
              <a:ln>
                <a:noFill/>
              </a:ln>
              <a:solidFill>
                <a:srgbClr val="3F4E65"/>
              </a:solidFill>
              <a:effectLst/>
              <a:uLnTx/>
              <a:uFillTx/>
              <a:latin typeface="Arial" pitchFamily="34" charset="0"/>
              <a:ea typeface="+mn-ea"/>
              <a:cs typeface="Arial"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318500" cy="1765300"/>
          </a:xfrm>
        </p:spPr>
        <p:txBody>
          <a:bodyPr/>
          <a:lstStyle/>
          <a:p>
            <a:pPr>
              <a:buFont typeface="Arial" charset="0"/>
              <a:buNone/>
            </a:pPr>
            <a:r>
              <a:rPr lang="en-US" dirty="0" smtClean="0"/>
              <a:t>	</a:t>
            </a:r>
          </a:p>
        </p:txBody>
      </p:sp>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8" name="TextBox 7"/>
          <p:cNvSpPr txBox="1"/>
          <p:nvPr/>
        </p:nvSpPr>
        <p:spPr>
          <a:xfrm>
            <a:off x="1524000" y="649069"/>
            <a:ext cx="5943600" cy="646331"/>
          </a:xfrm>
          <a:prstGeom prst="rect">
            <a:avLst/>
          </a:prstGeom>
          <a:noFill/>
        </p:spPr>
        <p:txBody>
          <a:bodyPr wrap="square" rtlCol="0">
            <a:spAutoFit/>
          </a:bodyPr>
          <a:lstStyle/>
          <a:p>
            <a:pPr algn="ctr"/>
            <a:r>
              <a:rPr lang="en-US" sz="36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Today’s Marketplace</a:t>
            </a:r>
          </a:p>
        </p:txBody>
      </p:sp>
      <p:pic>
        <p:nvPicPr>
          <p:cNvPr id="2" name="Picture 3"/>
          <p:cNvPicPr>
            <a:picLocks noChangeAspect="1" noChangeArrowheads="1"/>
          </p:cNvPicPr>
          <p:nvPr/>
        </p:nvPicPr>
        <p:blipFill>
          <a:blip r:embed="rId3" cstate="print"/>
          <a:srcRect/>
          <a:stretch>
            <a:fillRect/>
          </a:stretch>
        </p:blipFill>
        <p:spPr bwMode="auto">
          <a:xfrm>
            <a:off x="4419600" y="3265614"/>
            <a:ext cx="4648200" cy="2763378"/>
          </a:xfrm>
          <a:prstGeom prst="rect">
            <a:avLst/>
          </a:prstGeom>
          <a:noFill/>
          <a:ln w="9525">
            <a:noFill/>
            <a:miter lim="800000"/>
            <a:headEnd/>
            <a:tailEnd/>
          </a:ln>
        </p:spPr>
      </p:pic>
      <p:sp>
        <p:nvSpPr>
          <p:cNvPr id="7" name="TextBox 6"/>
          <p:cNvSpPr txBox="1"/>
          <p:nvPr/>
        </p:nvSpPr>
        <p:spPr>
          <a:xfrm>
            <a:off x="609600" y="1676400"/>
            <a:ext cx="4038600" cy="2400657"/>
          </a:xfrm>
          <a:prstGeom prst="rect">
            <a:avLst/>
          </a:prstGeom>
          <a:noFill/>
        </p:spPr>
        <p:txBody>
          <a:bodyPr wrap="square" rtlCol="0">
            <a:spAutoFit/>
          </a:bodyPr>
          <a:lstStyle/>
          <a:p>
            <a:pPr marL="0" lvl="1">
              <a:spcAft>
                <a:spcPts val="1200"/>
              </a:spcAft>
              <a:buSzPct val="80000"/>
            </a:pPr>
            <a:r>
              <a:rPr lang="en-US" sz="2500" b="1" dirty="0" smtClean="0">
                <a:solidFill>
                  <a:srgbClr val="3F4E65"/>
                </a:solidFill>
                <a:latin typeface="Arial" pitchFamily="34" charset="0"/>
                <a:cs typeface="Arial" pitchFamily="34" charset="0"/>
              </a:rPr>
              <a:t>As consumers become more internet savvy, they are no longer content with insurance rates offered by their local insurance agency. </a:t>
            </a:r>
            <a:endParaRPr lang="en-US" sz="2500" b="1" dirty="0">
              <a:solidFill>
                <a:srgbClr val="3F4E65"/>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318500" cy="1765300"/>
          </a:xfrm>
        </p:spPr>
        <p:txBody>
          <a:bodyPr/>
          <a:lstStyle/>
          <a:p>
            <a:pPr>
              <a:buFont typeface="Arial" charset="0"/>
              <a:buNone/>
            </a:pPr>
            <a:r>
              <a:rPr lang="en-US" dirty="0" smtClean="0"/>
              <a:t>	</a:t>
            </a:r>
          </a:p>
        </p:txBody>
      </p:sp>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8" name="TextBox 7"/>
          <p:cNvSpPr txBox="1"/>
          <p:nvPr/>
        </p:nvSpPr>
        <p:spPr>
          <a:xfrm>
            <a:off x="457200" y="685800"/>
            <a:ext cx="7696200" cy="646331"/>
          </a:xfrm>
          <a:prstGeom prst="rect">
            <a:avLst/>
          </a:prstGeom>
          <a:noFill/>
        </p:spPr>
        <p:txBody>
          <a:bodyPr wrap="square" rtlCol="0">
            <a:spAutoFit/>
          </a:bodyPr>
          <a:lstStyle/>
          <a:p>
            <a:pPr algn="ctr"/>
            <a:r>
              <a:rPr lang="en-US" sz="36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Qualified Real Time Internet Leads</a:t>
            </a:r>
          </a:p>
        </p:txBody>
      </p:sp>
      <p:pic>
        <p:nvPicPr>
          <p:cNvPr id="9" name="Picture 6" descr="QC.jpg"/>
          <p:cNvPicPr>
            <a:picLocks noChangeAspect="1"/>
          </p:cNvPicPr>
          <p:nvPr/>
        </p:nvPicPr>
        <p:blipFill>
          <a:blip r:embed="rId3" cstate="print"/>
          <a:srcRect/>
          <a:stretch>
            <a:fillRect/>
          </a:stretch>
        </p:blipFill>
        <p:spPr bwMode="auto">
          <a:xfrm>
            <a:off x="533400" y="1600200"/>
            <a:ext cx="4495800" cy="4572000"/>
          </a:xfrm>
          <a:prstGeom prst="rect">
            <a:avLst/>
          </a:prstGeom>
          <a:noFill/>
          <a:ln w="9525">
            <a:noFill/>
            <a:miter lim="800000"/>
            <a:headEnd/>
            <a:tailEnd/>
          </a:ln>
        </p:spPr>
      </p:pic>
      <p:sp>
        <p:nvSpPr>
          <p:cNvPr id="10" name="Content Placeholder 2"/>
          <p:cNvSpPr txBox="1">
            <a:spLocks/>
          </p:cNvSpPr>
          <p:nvPr/>
        </p:nvSpPr>
        <p:spPr bwMode="auto">
          <a:xfrm>
            <a:off x="4648200" y="2209800"/>
            <a:ext cx="4130675" cy="4114800"/>
          </a:xfrm>
          <a:prstGeom prst="rect">
            <a:avLst/>
          </a:prstGeom>
          <a:noFill/>
          <a:ln w="9525">
            <a:noFill/>
            <a:miter lim="800000"/>
            <a:headEnd/>
            <a:tailEnd/>
          </a:ln>
        </p:spPr>
        <p:txBody>
          <a:bodyPr/>
          <a:lstStyle/>
          <a:p>
            <a:pPr marL="342900" indent="-342900" eaLnBrk="0" hangingPunct="0">
              <a:spcBef>
                <a:spcPct val="20000"/>
              </a:spcBef>
              <a:buClr>
                <a:srgbClr val="FF6600"/>
              </a:buClr>
              <a:buFont typeface="Wingdings" pitchFamily="2" charset="2"/>
              <a:buChar char="Ø"/>
            </a:pPr>
            <a:r>
              <a:rPr lang="en-US" sz="2300" b="1" dirty="0" smtClean="0">
                <a:solidFill>
                  <a:srgbClr val="3F4E65"/>
                </a:solidFill>
              </a:rPr>
              <a:t>InsuranceLeads.com invests millions of dollars into generating the very best qualified real time internet insurance leads on the web.</a:t>
            </a:r>
          </a:p>
          <a:p>
            <a:pPr marL="342900" indent="-342900" eaLnBrk="0" hangingPunct="0">
              <a:spcBef>
                <a:spcPct val="20000"/>
              </a:spcBef>
              <a:buClr>
                <a:srgbClr val="FF6600"/>
              </a:buClr>
              <a:buFont typeface="Wingdings" pitchFamily="2" charset="2"/>
              <a:buChar char="Ø"/>
            </a:pPr>
            <a:endParaRPr lang="en-US" sz="2300" b="1" dirty="0" smtClean="0">
              <a:solidFill>
                <a:srgbClr val="3F4E65"/>
              </a:solidFill>
            </a:endParaRPr>
          </a:p>
          <a:p>
            <a:pPr marL="342900" indent="-342900" eaLnBrk="0" hangingPunct="0">
              <a:spcBef>
                <a:spcPct val="20000"/>
              </a:spcBef>
              <a:buClr>
                <a:srgbClr val="FF6600"/>
              </a:buClr>
              <a:buFont typeface="Wingdings" pitchFamily="2" charset="2"/>
              <a:buChar char="Ø"/>
            </a:pPr>
            <a:r>
              <a:rPr lang="en-US" sz="2300" b="1" dirty="0" smtClean="0">
                <a:solidFill>
                  <a:srgbClr val="3F4E65"/>
                </a:solidFill>
              </a:rPr>
              <a:t>To us, all leads are considered suspect before they become a real prospect.</a:t>
            </a:r>
            <a:endParaRPr lang="en-US" sz="2300" b="1" dirty="0">
              <a:solidFill>
                <a:srgbClr val="3F4E65"/>
              </a:solidFill>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318500" cy="1765300"/>
          </a:xfrm>
        </p:spPr>
        <p:txBody>
          <a:bodyPr/>
          <a:lstStyle/>
          <a:p>
            <a:pPr>
              <a:buFont typeface="Arial" charset="0"/>
              <a:buNone/>
            </a:pPr>
            <a:r>
              <a:rPr lang="en-US" dirty="0" smtClean="0"/>
              <a:t>	</a:t>
            </a:r>
          </a:p>
        </p:txBody>
      </p:sp>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8" name="TextBox 7"/>
          <p:cNvSpPr txBox="1"/>
          <p:nvPr/>
        </p:nvSpPr>
        <p:spPr>
          <a:xfrm>
            <a:off x="381000" y="685800"/>
            <a:ext cx="7924800" cy="553998"/>
          </a:xfrm>
          <a:prstGeom prst="rect">
            <a:avLst/>
          </a:prstGeom>
          <a:noFill/>
        </p:spPr>
        <p:txBody>
          <a:bodyPr wrap="square" rtlCol="0">
            <a:spAutoFit/>
          </a:bodyPr>
          <a:lstStyle/>
          <a:p>
            <a:pPr algn="ctr"/>
            <a:r>
              <a:rPr lang="en-US" sz="30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Lead Types</a:t>
            </a:r>
          </a:p>
        </p:txBody>
      </p:sp>
      <p:sp>
        <p:nvSpPr>
          <p:cNvPr id="7" name="Content Placeholder 2"/>
          <p:cNvSpPr txBox="1">
            <a:spLocks/>
          </p:cNvSpPr>
          <p:nvPr/>
        </p:nvSpPr>
        <p:spPr>
          <a:xfrm>
            <a:off x="0" y="1524000"/>
            <a:ext cx="8839200" cy="533400"/>
          </a:xfrm>
          <a:prstGeom prst="rect">
            <a:avLst/>
          </a:prstGeom>
        </p:spPr>
        <p:txBody>
          <a:bodyPr vert="horz" lIns="91440" tIns="45720" rIns="91440" bIns="45720" rtlCol="0">
            <a:noAutofit/>
          </a:bodyPr>
          <a:lstStyle/>
          <a:p>
            <a:pPr marL="342900" algn="ctr">
              <a:spcBef>
                <a:spcPct val="20000"/>
              </a:spcBef>
              <a:buClr>
                <a:srgbClr val="FF6600"/>
              </a:buClr>
            </a:pPr>
            <a:r>
              <a:rPr lang="en-US" sz="2200" b="1" dirty="0" smtClean="0">
                <a:solidFill>
                  <a:srgbClr val="3F4E65"/>
                </a:solidFill>
                <a:latin typeface="Arial" pitchFamily="34" charset="0"/>
                <a:cs typeface="Arial" pitchFamily="34" charset="0"/>
              </a:rPr>
              <a:t>We provide internet leads in just about every line of insurance</a:t>
            </a:r>
            <a:endParaRPr kumimoji="0" lang="en-US" sz="2200" b="1" i="0" u="none" strike="noStrike" kern="1200" cap="none" spc="0" normalizeH="0" baseline="0" noProof="0" dirty="0" smtClean="0">
              <a:ln>
                <a:noFill/>
              </a:ln>
              <a:solidFill>
                <a:srgbClr val="3F4E65"/>
              </a:solidFill>
              <a:effectLst/>
              <a:uLnTx/>
              <a:uFillTx/>
              <a:latin typeface="Arial" pitchFamily="34" charset="0"/>
              <a:ea typeface="+mn-ea"/>
              <a:cs typeface="Arial" charset="0"/>
            </a:endParaRPr>
          </a:p>
        </p:txBody>
      </p:sp>
      <p:sp>
        <p:nvSpPr>
          <p:cNvPr id="9" name="Content Placeholder 2"/>
          <p:cNvSpPr txBox="1">
            <a:spLocks/>
          </p:cNvSpPr>
          <p:nvPr/>
        </p:nvSpPr>
        <p:spPr bwMode="auto">
          <a:xfrm>
            <a:off x="5105400" y="2546350"/>
            <a:ext cx="3962400" cy="3854450"/>
          </a:xfrm>
          <a:prstGeom prst="rect">
            <a:avLst/>
          </a:prstGeom>
          <a:noFill/>
          <a:ln w="9525">
            <a:noFill/>
            <a:miter lim="800000"/>
            <a:headEnd/>
            <a:tailEnd/>
          </a:ln>
        </p:spPr>
        <p:txBody>
          <a:bodyPr/>
          <a:lstStyle/>
          <a:p>
            <a:pPr marL="342900" indent="-342900" eaLnBrk="0" hangingPunct="0">
              <a:spcBef>
                <a:spcPct val="20000"/>
              </a:spcBef>
              <a:buClr>
                <a:srgbClr val="FF6600"/>
              </a:buClr>
              <a:buFont typeface="Wingdings" pitchFamily="2" charset="2"/>
              <a:buChar char="Ø"/>
            </a:pPr>
            <a:r>
              <a:rPr lang="en-US" sz="2800" b="1" dirty="0">
                <a:solidFill>
                  <a:srgbClr val="3F4E65"/>
                </a:solidFill>
              </a:rPr>
              <a:t>Annuity 	</a:t>
            </a:r>
          </a:p>
          <a:p>
            <a:pPr marL="342900" indent="-342900" eaLnBrk="0" hangingPunct="0">
              <a:spcBef>
                <a:spcPct val="20000"/>
              </a:spcBef>
              <a:buClr>
                <a:srgbClr val="FF6600"/>
              </a:buClr>
              <a:buFont typeface="Wingdings" pitchFamily="2" charset="2"/>
              <a:buChar char="Ø"/>
            </a:pPr>
            <a:r>
              <a:rPr lang="en-US" sz="2800" b="1" dirty="0">
                <a:solidFill>
                  <a:srgbClr val="3F4E65"/>
                </a:solidFill>
              </a:rPr>
              <a:t>Health 	     </a:t>
            </a:r>
          </a:p>
          <a:p>
            <a:pPr marL="342900" indent="-342900" eaLnBrk="0" hangingPunct="0">
              <a:spcBef>
                <a:spcPct val="20000"/>
              </a:spcBef>
              <a:buClr>
                <a:srgbClr val="FF6600"/>
              </a:buClr>
              <a:buFont typeface="Wingdings" pitchFamily="2" charset="2"/>
              <a:buChar char="Ø"/>
            </a:pPr>
            <a:r>
              <a:rPr lang="en-US" sz="2800" b="1" dirty="0">
                <a:solidFill>
                  <a:srgbClr val="3F4E65"/>
                </a:solidFill>
              </a:rPr>
              <a:t>Disability</a:t>
            </a:r>
          </a:p>
          <a:p>
            <a:pPr marL="342900" indent="-342900" eaLnBrk="0" hangingPunct="0">
              <a:spcBef>
                <a:spcPct val="20000"/>
              </a:spcBef>
              <a:buClr>
                <a:srgbClr val="FF6600"/>
              </a:buClr>
              <a:buFont typeface="Wingdings" pitchFamily="2" charset="2"/>
              <a:buChar char="Ø"/>
            </a:pPr>
            <a:r>
              <a:rPr lang="en-US" sz="2800" b="1" dirty="0">
                <a:solidFill>
                  <a:srgbClr val="3F4E65"/>
                </a:solidFill>
              </a:rPr>
              <a:t>Cancer		</a:t>
            </a:r>
          </a:p>
          <a:p>
            <a:pPr marL="342900" indent="-342900" eaLnBrk="0" hangingPunct="0">
              <a:spcBef>
                <a:spcPct val="20000"/>
              </a:spcBef>
              <a:buClr>
                <a:srgbClr val="FF6600"/>
              </a:buClr>
              <a:buFont typeface="Wingdings" pitchFamily="2" charset="2"/>
              <a:buChar char="Ø"/>
            </a:pPr>
            <a:r>
              <a:rPr lang="en-US" sz="2800" b="1" dirty="0">
                <a:solidFill>
                  <a:srgbClr val="3F4E65"/>
                </a:solidFill>
              </a:rPr>
              <a:t>Final Expense</a:t>
            </a:r>
          </a:p>
          <a:p>
            <a:pPr marL="342900" indent="-342900" eaLnBrk="0" hangingPunct="0">
              <a:spcBef>
                <a:spcPct val="20000"/>
              </a:spcBef>
              <a:buClr>
                <a:srgbClr val="FF6600"/>
              </a:buClr>
              <a:buFont typeface="Wingdings" pitchFamily="2" charset="2"/>
              <a:buChar char="Ø"/>
            </a:pPr>
            <a:r>
              <a:rPr lang="en-US" sz="2800" b="1" dirty="0">
                <a:solidFill>
                  <a:srgbClr val="3F4E65"/>
                </a:solidFill>
              </a:rPr>
              <a:t>Long Term Care</a:t>
            </a:r>
          </a:p>
        </p:txBody>
      </p:sp>
      <p:sp>
        <p:nvSpPr>
          <p:cNvPr id="10" name="Content Placeholder 2"/>
          <p:cNvSpPr txBox="1">
            <a:spLocks/>
          </p:cNvSpPr>
          <p:nvPr/>
        </p:nvSpPr>
        <p:spPr bwMode="auto">
          <a:xfrm>
            <a:off x="746125" y="2546350"/>
            <a:ext cx="4130675" cy="3754437"/>
          </a:xfrm>
          <a:prstGeom prst="rect">
            <a:avLst/>
          </a:prstGeom>
          <a:noFill/>
          <a:ln w="9525">
            <a:noFill/>
            <a:miter lim="800000"/>
            <a:headEnd/>
            <a:tailEnd/>
          </a:ln>
        </p:spPr>
        <p:txBody>
          <a:bodyPr/>
          <a:lstStyle/>
          <a:p>
            <a:pPr marL="342900" indent="-342900" eaLnBrk="0" hangingPunct="0">
              <a:spcBef>
                <a:spcPct val="20000"/>
              </a:spcBef>
              <a:buClr>
                <a:srgbClr val="FF6600"/>
              </a:buClr>
              <a:buFont typeface="Wingdings" pitchFamily="2" charset="2"/>
              <a:buChar char="Ø"/>
            </a:pPr>
            <a:r>
              <a:rPr lang="en-US" sz="2800" b="1" dirty="0">
                <a:solidFill>
                  <a:srgbClr val="3F4E65"/>
                </a:solidFill>
              </a:rPr>
              <a:t>Automobile	</a:t>
            </a:r>
          </a:p>
          <a:p>
            <a:pPr marL="342900" indent="-342900" eaLnBrk="0" hangingPunct="0">
              <a:spcBef>
                <a:spcPct val="20000"/>
              </a:spcBef>
              <a:buClr>
                <a:srgbClr val="FF6600"/>
              </a:buClr>
              <a:buFont typeface="Wingdings" pitchFamily="2" charset="2"/>
              <a:buChar char="Ø"/>
            </a:pPr>
            <a:r>
              <a:rPr lang="en-US" sz="2800" b="1" dirty="0">
                <a:solidFill>
                  <a:srgbClr val="3F4E65"/>
                </a:solidFill>
              </a:rPr>
              <a:t>Home 	     </a:t>
            </a:r>
          </a:p>
          <a:p>
            <a:pPr marL="342900" indent="-342900" eaLnBrk="0" hangingPunct="0">
              <a:spcBef>
                <a:spcPct val="20000"/>
              </a:spcBef>
              <a:buClr>
                <a:srgbClr val="FF6600"/>
              </a:buClr>
              <a:buFont typeface="Wingdings" pitchFamily="2" charset="2"/>
              <a:buChar char="Ø"/>
            </a:pPr>
            <a:r>
              <a:rPr lang="en-US" sz="2800" b="1" dirty="0">
                <a:solidFill>
                  <a:srgbClr val="3F4E65"/>
                </a:solidFill>
              </a:rPr>
              <a:t>Renters</a:t>
            </a:r>
          </a:p>
          <a:p>
            <a:pPr marL="342900" indent="-342900" eaLnBrk="0" hangingPunct="0">
              <a:spcBef>
                <a:spcPct val="20000"/>
              </a:spcBef>
              <a:buClr>
                <a:srgbClr val="FF6600"/>
              </a:buClr>
              <a:buFont typeface="Wingdings" pitchFamily="2" charset="2"/>
              <a:buChar char="Ø"/>
            </a:pPr>
            <a:r>
              <a:rPr lang="en-US" sz="2800" b="1" dirty="0">
                <a:solidFill>
                  <a:srgbClr val="3F4E65"/>
                </a:solidFill>
              </a:rPr>
              <a:t>Life	</a:t>
            </a:r>
          </a:p>
          <a:p>
            <a:pPr marL="342900" indent="-342900" eaLnBrk="0" hangingPunct="0">
              <a:spcBef>
                <a:spcPct val="20000"/>
              </a:spcBef>
              <a:buClr>
                <a:srgbClr val="FF6600"/>
              </a:buClr>
              <a:buFont typeface="Wingdings" pitchFamily="2" charset="2"/>
              <a:buChar char="Ø"/>
            </a:pPr>
            <a:r>
              <a:rPr lang="en-US" sz="2800" b="1" dirty="0">
                <a:solidFill>
                  <a:srgbClr val="3F4E65"/>
                </a:solidFill>
              </a:rPr>
              <a:t>Business P&amp;C</a:t>
            </a:r>
          </a:p>
          <a:p>
            <a:pPr marL="342900" indent="-342900" eaLnBrk="0" hangingPunct="0">
              <a:spcBef>
                <a:spcPct val="20000"/>
              </a:spcBef>
              <a:buClr>
                <a:srgbClr val="FF6600"/>
              </a:buClr>
              <a:buFont typeface="Wingdings" pitchFamily="2" charset="2"/>
              <a:buChar char="Ø"/>
            </a:pPr>
            <a:r>
              <a:rPr lang="en-US" sz="2800" b="1" dirty="0">
                <a:solidFill>
                  <a:srgbClr val="3F4E65"/>
                </a:solidFill>
              </a:rPr>
              <a:t>Business Benefits</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8" name="TextBox 7"/>
          <p:cNvSpPr txBox="1"/>
          <p:nvPr/>
        </p:nvSpPr>
        <p:spPr>
          <a:xfrm>
            <a:off x="381000" y="649069"/>
            <a:ext cx="7848600" cy="615553"/>
          </a:xfrm>
          <a:prstGeom prst="rect">
            <a:avLst/>
          </a:prstGeom>
          <a:noFill/>
        </p:spPr>
        <p:txBody>
          <a:bodyPr wrap="square" rtlCol="0">
            <a:spAutoFit/>
          </a:bodyPr>
          <a:lstStyle/>
          <a:p>
            <a:pPr algn="ctr"/>
            <a:r>
              <a:rPr lang="en-US" sz="34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How We Generate Traffic and Leads</a:t>
            </a:r>
          </a:p>
        </p:txBody>
      </p:sp>
      <p:pic>
        <p:nvPicPr>
          <p:cNvPr id="9" name="Picture 9" descr="sign.jpg"/>
          <p:cNvPicPr>
            <a:picLocks noChangeAspect="1"/>
          </p:cNvPicPr>
          <p:nvPr/>
        </p:nvPicPr>
        <p:blipFill>
          <a:blip r:embed="rId3" cstate="print"/>
          <a:srcRect/>
          <a:stretch>
            <a:fillRect/>
          </a:stretch>
        </p:blipFill>
        <p:spPr bwMode="auto">
          <a:xfrm>
            <a:off x="5816976" y="1447801"/>
            <a:ext cx="2869824" cy="4713288"/>
          </a:xfrm>
          <a:prstGeom prst="rect">
            <a:avLst/>
          </a:prstGeom>
          <a:noFill/>
          <a:ln w="9525">
            <a:noFill/>
            <a:miter lim="800000"/>
            <a:headEnd/>
            <a:tailEnd/>
          </a:ln>
        </p:spPr>
      </p:pic>
      <p:sp>
        <p:nvSpPr>
          <p:cNvPr id="11" name="Content Placeholder 2"/>
          <p:cNvSpPr txBox="1">
            <a:spLocks/>
          </p:cNvSpPr>
          <p:nvPr/>
        </p:nvSpPr>
        <p:spPr>
          <a:xfrm>
            <a:off x="593725" y="3017837"/>
            <a:ext cx="5105400" cy="3382963"/>
          </a:xfrm>
          <a:prstGeom prst="rect">
            <a:avLst/>
          </a:prstGeom>
        </p:spPr>
        <p:txBody>
          <a:bodyPr vert="horz" lIns="91440" tIns="45720" rIns="91440" bIns="45720" rtlCol="0">
            <a:normAutofit/>
          </a:bodyPr>
          <a:lstStyle/>
          <a:p>
            <a:pPr marL="342900" lvl="0" indent="-342900">
              <a:spcBef>
                <a:spcPts val="600"/>
              </a:spcBef>
              <a:buClr>
                <a:srgbClr val="FF6600"/>
              </a:buClr>
              <a:buFont typeface="Wingdings" pitchFamily="2" charset="2"/>
              <a:buChar char="Ø"/>
              <a:defRPr/>
            </a:pPr>
            <a:r>
              <a:rPr lang="en-US" sz="1600" b="1" dirty="0" smtClean="0">
                <a:solidFill>
                  <a:srgbClr val="3F4E65"/>
                </a:solidFill>
                <a:latin typeface="Arial" pitchFamily="34" charset="0"/>
                <a:cs typeface="Arial" charset="0"/>
              </a:rPr>
              <a:t>Thousands of high ranking sites maintaining top positions generate and aggregate tens of thousands of high quality leads daily.</a:t>
            </a:r>
          </a:p>
          <a:p>
            <a:pPr marL="342900" lvl="0" indent="-342900">
              <a:spcBef>
                <a:spcPts val="600"/>
              </a:spcBef>
              <a:buClr>
                <a:srgbClr val="FF6600"/>
              </a:buClr>
              <a:buFont typeface="Wingdings" pitchFamily="2" charset="2"/>
              <a:buChar char="Ø"/>
              <a:defRPr/>
            </a:pPr>
            <a:endParaRPr lang="en-US" sz="800" b="1" dirty="0" smtClean="0">
              <a:solidFill>
                <a:srgbClr val="3F4E65"/>
              </a:solidFill>
              <a:latin typeface="Arial" pitchFamily="34" charset="0"/>
              <a:cs typeface="Arial" charset="0"/>
            </a:endParaRPr>
          </a:p>
          <a:p>
            <a:pPr marL="342900" lvl="0" indent="-342900">
              <a:spcBef>
                <a:spcPts val="600"/>
              </a:spcBef>
              <a:buClr>
                <a:srgbClr val="FF6600"/>
              </a:buClr>
              <a:buFont typeface="Wingdings" pitchFamily="2" charset="2"/>
              <a:buChar char="Ø"/>
              <a:defRPr/>
            </a:pPr>
            <a:r>
              <a:rPr lang="en-US" sz="1600" b="1" dirty="0" smtClean="0">
                <a:solidFill>
                  <a:srgbClr val="3F4E65"/>
                </a:solidFill>
                <a:latin typeface="Arial" pitchFamily="34" charset="0"/>
                <a:cs typeface="Arial" charset="0"/>
              </a:rPr>
              <a:t>The largest network of in-house search engine marketing experts.</a:t>
            </a:r>
          </a:p>
          <a:p>
            <a:pPr marL="342900" lvl="0" indent="-342900">
              <a:spcBef>
                <a:spcPts val="600"/>
              </a:spcBef>
              <a:buClr>
                <a:srgbClr val="FF6600"/>
              </a:buClr>
              <a:buFont typeface="Wingdings" pitchFamily="2" charset="2"/>
              <a:buChar char="Ø"/>
              <a:defRPr/>
            </a:pPr>
            <a:endParaRPr lang="en-US" sz="800" b="1" dirty="0" smtClean="0">
              <a:solidFill>
                <a:srgbClr val="3F4E65"/>
              </a:solidFill>
              <a:latin typeface="Arial" pitchFamily="34" charset="0"/>
              <a:cs typeface="Arial" charset="0"/>
            </a:endParaRPr>
          </a:p>
          <a:p>
            <a:pPr marL="342900" lvl="0" indent="-342900">
              <a:spcBef>
                <a:spcPts val="600"/>
              </a:spcBef>
              <a:buClr>
                <a:srgbClr val="FF6600"/>
              </a:buClr>
              <a:buFont typeface="Wingdings" pitchFamily="2" charset="2"/>
              <a:buChar char="Ø"/>
              <a:defRPr/>
            </a:pPr>
            <a:r>
              <a:rPr lang="en-US" sz="1600" b="1" dirty="0" smtClean="0">
                <a:solidFill>
                  <a:srgbClr val="3F4E65"/>
                </a:solidFill>
                <a:latin typeface="Arial" pitchFamily="34" charset="0"/>
                <a:cs typeface="Arial" charset="0"/>
              </a:rPr>
              <a:t>Large network of hundreds of top affiliate partners.</a:t>
            </a:r>
          </a:p>
          <a:p>
            <a:pPr marL="342900" lvl="0" indent="-342900">
              <a:spcBef>
                <a:spcPts val="600"/>
              </a:spcBef>
              <a:buClr>
                <a:srgbClr val="FF6600"/>
              </a:buClr>
              <a:buFont typeface="Wingdings" pitchFamily="2" charset="2"/>
              <a:buChar char="Ø"/>
              <a:defRPr/>
            </a:pPr>
            <a:endParaRPr lang="en-US" sz="800" b="1" dirty="0" smtClean="0">
              <a:solidFill>
                <a:srgbClr val="3F4E65"/>
              </a:solidFill>
              <a:latin typeface="Arial" pitchFamily="34" charset="0"/>
              <a:cs typeface="Arial" charset="0"/>
            </a:endParaRPr>
          </a:p>
          <a:p>
            <a:pPr marL="342900" lvl="0" indent="-342900">
              <a:spcBef>
                <a:spcPts val="600"/>
              </a:spcBef>
              <a:buClr>
                <a:srgbClr val="FF6600"/>
              </a:buClr>
              <a:buFont typeface="Wingdings" pitchFamily="2" charset="2"/>
              <a:buChar char="Ø"/>
              <a:defRPr/>
            </a:pPr>
            <a:r>
              <a:rPr lang="en-US" sz="1600" b="1" dirty="0" smtClean="0">
                <a:solidFill>
                  <a:srgbClr val="3F4E65"/>
                </a:solidFill>
                <a:latin typeface="Arial" pitchFamily="34" charset="0"/>
                <a:cs typeface="Arial" charset="0"/>
              </a:rPr>
              <a:t>We spend millions of dollars monthly so you don’t have to.</a:t>
            </a:r>
            <a:endParaRPr kumimoji="0" lang="en-US" sz="1600" b="1" i="0" u="none" strike="noStrike" kern="1200" cap="none" spc="0" normalizeH="0" baseline="0" noProof="0" dirty="0" smtClean="0">
              <a:ln>
                <a:noFill/>
              </a:ln>
              <a:solidFill>
                <a:srgbClr val="3F4E65"/>
              </a:solidFill>
              <a:effectLst/>
              <a:uLnTx/>
              <a:uFillTx/>
              <a:latin typeface="Arial" pitchFamily="34" charset="0"/>
              <a:ea typeface="+mn-ea"/>
              <a:cs typeface="Arial" charset="0"/>
            </a:endParaRPr>
          </a:p>
        </p:txBody>
      </p:sp>
      <p:sp>
        <p:nvSpPr>
          <p:cNvPr id="12" name="Content Placeholder 4"/>
          <p:cNvSpPr txBox="1">
            <a:spLocks/>
          </p:cNvSpPr>
          <p:nvPr/>
        </p:nvSpPr>
        <p:spPr bwMode="auto">
          <a:xfrm>
            <a:off x="593725" y="1371600"/>
            <a:ext cx="5121275" cy="1676400"/>
          </a:xfrm>
          <a:prstGeom prst="rect">
            <a:avLst/>
          </a:prstGeom>
          <a:noFill/>
          <a:ln w="9525">
            <a:noFill/>
            <a:miter lim="800000"/>
            <a:headEnd/>
            <a:tailEnd/>
          </a:ln>
        </p:spPr>
        <p:txBody>
          <a:bodyPr>
            <a:normAutofit/>
          </a:bodyPr>
          <a:lstStyle/>
          <a:p>
            <a:pPr marL="274320" indent="-274320">
              <a:defRPr/>
            </a:pPr>
            <a:r>
              <a:rPr lang="en-US" sz="3400" b="1" dirty="0">
                <a:solidFill>
                  <a:srgbClr val="005388"/>
                </a:solidFill>
              </a:rPr>
              <a:t>Insurance</a:t>
            </a:r>
            <a:r>
              <a:rPr lang="en-US" sz="3400" b="1" dirty="0">
                <a:solidFill>
                  <a:srgbClr val="EE6327"/>
                </a:solidFill>
              </a:rPr>
              <a:t>Leads</a:t>
            </a:r>
            <a:r>
              <a:rPr lang="en-US" sz="3400" b="1" dirty="0">
                <a:solidFill>
                  <a:srgbClr val="005388"/>
                </a:solidFill>
              </a:rPr>
              <a:t>.com</a:t>
            </a:r>
            <a:r>
              <a:rPr lang="en-US" sz="3000" b="1" dirty="0">
                <a:solidFill>
                  <a:srgbClr val="EE6327"/>
                </a:solidFill>
              </a:rPr>
              <a:t> </a:t>
            </a:r>
          </a:p>
          <a:p>
            <a:pPr marL="274320" indent="-274320">
              <a:defRPr/>
            </a:pPr>
            <a:r>
              <a:rPr lang="en-US" sz="2800" b="1" dirty="0">
                <a:solidFill>
                  <a:srgbClr val="EE6327"/>
                </a:solidFill>
              </a:rPr>
              <a:t>The Most Visible Sign On the </a:t>
            </a:r>
          </a:p>
          <a:p>
            <a:pPr marL="274320" indent="-274320">
              <a:defRPr/>
            </a:pPr>
            <a:r>
              <a:rPr lang="en-US" sz="2800" b="1" dirty="0">
                <a:solidFill>
                  <a:srgbClr val="EE6327"/>
                </a:solidFill>
              </a:rPr>
              <a:t>Information Super </a:t>
            </a:r>
            <a:r>
              <a:rPr lang="en-US" sz="2800" b="1" dirty="0" smtClean="0">
                <a:solidFill>
                  <a:srgbClr val="EE6327"/>
                </a:solidFill>
              </a:rPr>
              <a:t>Highway</a:t>
            </a:r>
            <a:endParaRPr lang="en-US" sz="2800" b="1" dirty="0">
              <a:solidFill>
                <a:schemeClr val="tx1">
                  <a:lumMod val="50000"/>
                  <a:lumOff val="50000"/>
                </a:schemeClr>
              </a:solidFill>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318500" cy="1765300"/>
          </a:xfrm>
        </p:spPr>
        <p:txBody>
          <a:bodyPr/>
          <a:lstStyle/>
          <a:p>
            <a:pPr>
              <a:buFont typeface="Arial" charset="0"/>
              <a:buNone/>
            </a:pPr>
            <a:r>
              <a:rPr lang="en-US" dirty="0" smtClean="0"/>
              <a:t>	</a:t>
            </a:r>
          </a:p>
        </p:txBody>
      </p:sp>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8" name="TextBox 7"/>
          <p:cNvSpPr txBox="1"/>
          <p:nvPr/>
        </p:nvSpPr>
        <p:spPr>
          <a:xfrm>
            <a:off x="685800" y="609600"/>
            <a:ext cx="7543800" cy="646331"/>
          </a:xfrm>
          <a:prstGeom prst="rect">
            <a:avLst/>
          </a:prstGeom>
          <a:noFill/>
        </p:spPr>
        <p:txBody>
          <a:bodyPr wrap="square" rtlCol="0">
            <a:spAutoFit/>
          </a:bodyPr>
          <a:lstStyle/>
          <a:p>
            <a:pPr algn="ctr"/>
            <a:r>
              <a:rPr lang="en-US" sz="36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Top Ranking SEO and SEM</a:t>
            </a:r>
          </a:p>
        </p:txBody>
      </p:sp>
      <p:sp>
        <p:nvSpPr>
          <p:cNvPr id="7" name="Content Placeholder 2"/>
          <p:cNvSpPr txBox="1">
            <a:spLocks/>
          </p:cNvSpPr>
          <p:nvPr/>
        </p:nvSpPr>
        <p:spPr>
          <a:xfrm>
            <a:off x="152400" y="1371600"/>
            <a:ext cx="8382000" cy="990600"/>
          </a:xfrm>
          <a:prstGeom prst="rect">
            <a:avLst/>
          </a:prstGeom>
        </p:spPr>
        <p:txBody>
          <a:bodyPr vert="horz" lIns="91440" tIns="45720" rIns="91440" bIns="45720" rtlCol="0">
            <a:normAutofit/>
          </a:bodyPr>
          <a:lstStyle/>
          <a:p>
            <a:pPr marL="342900" algn="ctr">
              <a:spcBef>
                <a:spcPct val="20000"/>
              </a:spcBef>
              <a:buClr>
                <a:srgbClr val="FF6600"/>
              </a:buClr>
            </a:pPr>
            <a:r>
              <a:rPr lang="en-US" sz="1500" b="1" dirty="0" smtClean="0">
                <a:solidFill>
                  <a:srgbClr val="3F4E65"/>
                </a:solidFill>
                <a:latin typeface="Arial" pitchFamily="34" charset="0"/>
                <a:cs typeface="Arial" pitchFamily="34" charset="0"/>
              </a:rPr>
              <a:t>As a leader in the insurance leads generation business we have high rankings on every search engine for thousands of keywords. This leads insurance consumers directly to our insurance quote websites and affiliate partners across the country.</a:t>
            </a:r>
            <a:endParaRPr kumimoji="0" lang="en-US" sz="1500" b="1" i="0" u="none" strike="noStrike" kern="1200" cap="none" spc="0" normalizeH="0" baseline="0" noProof="0" dirty="0" smtClean="0">
              <a:ln>
                <a:noFill/>
              </a:ln>
              <a:solidFill>
                <a:srgbClr val="3F4E65"/>
              </a:solidFill>
              <a:effectLst/>
              <a:uLnTx/>
              <a:uFillTx/>
              <a:latin typeface="Arial" pitchFamily="34" charset="0"/>
              <a:ea typeface="+mn-ea"/>
              <a:cs typeface="Arial" charset="0"/>
            </a:endParaRPr>
          </a:p>
        </p:txBody>
      </p:sp>
      <p:pic>
        <p:nvPicPr>
          <p:cNvPr id="1026" name="Picture 2"/>
          <p:cNvPicPr>
            <a:picLocks noChangeAspect="1" noChangeArrowheads="1"/>
          </p:cNvPicPr>
          <p:nvPr/>
        </p:nvPicPr>
        <p:blipFill>
          <a:blip r:embed="rId3" cstate="print"/>
          <a:srcRect/>
          <a:stretch>
            <a:fillRect/>
          </a:stretch>
        </p:blipFill>
        <p:spPr bwMode="auto">
          <a:xfrm>
            <a:off x="1273609" y="2133600"/>
            <a:ext cx="7260791" cy="423619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318500" cy="1765300"/>
          </a:xfrm>
        </p:spPr>
        <p:txBody>
          <a:bodyPr/>
          <a:lstStyle/>
          <a:p>
            <a:pPr>
              <a:buFont typeface="Arial" charset="0"/>
              <a:buNone/>
            </a:pPr>
            <a:r>
              <a:rPr lang="en-US" dirty="0" smtClean="0"/>
              <a:t>	</a:t>
            </a:r>
          </a:p>
        </p:txBody>
      </p:sp>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8" name="TextBox 7"/>
          <p:cNvSpPr txBox="1"/>
          <p:nvPr/>
        </p:nvSpPr>
        <p:spPr>
          <a:xfrm>
            <a:off x="762000" y="533400"/>
            <a:ext cx="7391400" cy="615553"/>
          </a:xfrm>
          <a:prstGeom prst="rect">
            <a:avLst/>
          </a:prstGeom>
          <a:noFill/>
        </p:spPr>
        <p:txBody>
          <a:bodyPr wrap="square" rtlCol="0">
            <a:spAutoFit/>
          </a:bodyPr>
          <a:lstStyle/>
          <a:p>
            <a:pPr algn="ctr"/>
            <a:r>
              <a:rPr lang="en-US" sz="34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InsuranceLeads.com Traffic Levels</a:t>
            </a:r>
          </a:p>
        </p:txBody>
      </p:sp>
      <p:pic>
        <p:nvPicPr>
          <p:cNvPr id="7" name="Picture 2"/>
          <p:cNvPicPr>
            <a:picLocks noChangeAspect="1" noChangeArrowheads="1"/>
          </p:cNvPicPr>
          <p:nvPr/>
        </p:nvPicPr>
        <p:blipFill>
          <a:blip r:embed="rId3" cstate="print"/>
          <a:srcRect/>
          <a:stretch>
            <a:fillRect/>
          </a:stretch>
        </p:blipFill>
        <p:spPr bwMode="auto">
          <a:xfrm>
            <a:off x="1295400" y="1295400"/>
            <a:ext cx="6477000" cy="491907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318500" cy="1765300"/>
          </a:xfrm>
        </p:spPr>
        <p:txBody>
          <a:bodyPr/>
          <a:lstStyle/>
          <a:p>
            <a:pPr>
              <a:buFont typeface="Arial" charset="0"/>
              <a:buNone/>
            </a:pPr>
            <a:r>
              <a:rPr lang="en-US" dirty="0" smtClean="0"/>
              <a:t>	</a:t>
            </a:r>
          </a:p>
        </p:txBody>
      </p:sp>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8" name="TextBox 7"/>
          <p:cNvSpPr txBox="1"/>
          <p:nvPr/>
        </p:nvSpPr>
        <p:spPr>
          <a:xfrm>
            <a:off x="838200" y="533400"/>
            <a:ext cx="7391400" cy="615553"/>
          </a:xfrm>
          <a:prstGeom prst="rect">
            <a:avLst/>
          </a:prstGeom>
          <a:noFill/>
        </p:spPr>
        <p:txBody>
          <a:bodyPr wrap="square" rtlCol="0">
            <a:spAutoFit/>
          </a:bodyPr>
          <a:lstStyle/>
          <a:p>
            <a:pPr algn="ctr"/>
            <a:r>
              <a:rPr lang="en-US" sz="34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2Insure4Less.com Traffic Levels</a:t>
            </a:r>
          </a:p>
        </p:txBody>
      </p:sp>
      <p:pic>
        <p:nvPicPr>
          <p:cNvPr id="9" name="Picture 3"/>
          <p:cNvPicPr>
            <a:picLocks noChangeAspect="1" noChangeArrowheads="1"/>
          </p:cNvPicPr>
          <p:nvPr/>
        </p:nvPicPr>
        <p:blipFill>
          <a:blip r:embed="rId3" cstate="print"/>
          <a:srcRect r="397"/>
          <a:stretch>
            <a:fillRect/>
          </a:stretch>
        </p:blipFill>
        <p:spPr bwMode="auto">
          <a:xfrm>
            <a:off x="1295400" y="1293224"/>
            <a:ext cx="6477000" cy="495517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205301" y="1371600"/>
            <a:ext cx="4595299" cy="2667000"/>
          </a:xfrm>
          <a:prstGeom prst="rect">
            <a:avLst/>
          </a:prstGeom>
          <a:noFill/>
          <a:ln w="9525">
            <a:noFill/>
            <a:miter lim="800000"/>
            <a:headEnd/>
            <a:tailEnd/>
          </a:ln>
        </p:spPr>
      </p:pic>
      <p:sp>
        <p:nvSpPr>
          <p:cNvPr id="3" name="Content Placeholder 2"/>
          <p:cNvSpPr>
            <a:spLocks noGrp="1"/>
          </p:cNvSpPr>
          <p:nvPr>
            <p:ph idx="4294967295"/>
          </p:nvPr>
        </p:nvSpPr>
        <p:spPr>
          <a:xfrm>
            <a:off x="0" y="1600200"/>
            <a:ext cx="8318500" cy="1765300"/>
          </a:xfrm>
        </p:spPr>
        <p:txBody>
          <a:bodyPr/>
          <a:lstStyle/>
          <a:p>
            <a:pPr>
              <a:buFont typeface="Arial" charset="0"/>
              <a:buNone/>
            </a:pPr>
            <a:r>
              <a:rPr lang="en-US" dirty="0" smtClean="0"/>
              <a:t>	</a:t>
            </a:r>
          </a:p>
        </p:txBody>
      </p:sp>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8" name="TextBox 7"/>
          <p:cNvSpPr txBox="1"/>
          <p:nvPr/>
        </p:nvSpPr>
        <p:spPr>
          <a:xfrm>
            <a:off x="838200" y="533400"/>
            <a:ext cx="7391400" cy="615553"/>
          </a:xfrm>
          <a:prstGeom prst="rect">
            <a:avLst/>
          </a:prstGeom>
          <a:noFill/>
        </p:spPr>
        <p:txBody>
          <a:bodyPr wrap="square" rtlCol="0">
            <a:spAutoFit/>
          </a:bodyPr>
          <a:lstStyle/>
          <a:p>
            <a:pPr algn="ctr"/>
            <a:r>
              <a:rPr lang="en-US" sz="34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Keywords Analytic Breakdown</a:t>
            </a:r>
          </a:p>
        </p:txBody>
      </p:sp>
      <p:pic>
        <p:nvPicPr>
          <p:cNvPr id="10" name="Picture 2" descr="C:\Users\Patrick Calero\Desktop\XMKTG_DT\Images\Presentation\pie_breakdown.jpg"/>
          <p:cNvPicPr preferRelativeResize="0">
            <a:picLocks noChangeAspect="1" noChangeArrowheads="1"/>
          </p:cNvPicPr>
          <p:nvPr/>
        </p:nvPicPr>
        <p:blipFill>
          <a:blip r:embed="rId4" cstate="print"/>
          <a:srcRect r="61035" b="36438"/>
          <a:stretch>
            <a:fillRect/>
          </a:stretch>
        </p:blipFill>
        <p:spPr bwMode="auto">
          <a:xfrm>
            <a:off x="4572001" y="1371600"/>
            <a:ext cx="4191000" cy="5064034"/>
          </a:xfrm>
          <a:prstGeom prst="rect">
            <a:avLst/>
          </a:prstGeom>
          <a:noFill/>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318500" cy="1765300"/>
          </a:xfrm>
        </p:spPr>
        <p:txBody>
          <a:bodyPr/>
          <a:lstStyle/>
          <a:p>
            <a:pPr>
              <a:buFont typeface="Arial" charset="0"/>
              <a:buNone/>
            </a:pPr>
            <a:r>
              <a:rPr lang="en-US" dirty="0" smtClean="0"/>
              <a:t>	</a:t>
            </a:r>
          </a:p>
        </p:txBody>
      </p:sp>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8" name="TextBox 7"/>
          <p:cNvSpPr txBox="1"/>
          <p:nvPr/>
        </p:nvSpPr>
        <p:spPr>
          <a:xfrm>
            <a:off x="838200" y="533400"/>
            <a:ext cx="7391400" cy="615553"/>
          </a:xfrm>
          <a:prstGeom prst="rect">
            <a:avLst/>
          </a:prstGeom>
          <a:noFill/>
        </p:spPr>
        <p:txBody>
          <a:bodyPr wrap="square" rtlCol="0">
            <a:spAutoFit/>
          </a:bodyPr>
          <a:lstStyle/>
          <a:p>
            <a:pPr algn="ctr"/>
            <a:r>
              <a:rPr lang="en-US" sz="34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Monthly Traffic Breakdown</a:t>
            </a:r>
          </a:p>
        </p:txBody>
      </p:sp>
      <p:pic>
        <p:nvPicPr>
          <p:cNvPr id="7170" name="Picture 2"/>
          <p:cNvPicPr>
            <a:picLocks noChangeAspect="1" noChangeArrowheads="1"/>
          </p:cNvPicPr>
          <p:nvPr/>
        </p:nvPicPr>
        <p:blipFill>
          <a:blip r:embed="rId3" cstate="print"/>
          <a:srcRect/>
          <a:stretch>
            <a:fillRect/>
          </a:stretch>
        </p:blipFill>
        <p:spPr bwMode="auto">
          <a:xfrm>
            <a:off x="1454150" y="1441172"/>
            <a:ext cx="6318250" cy="495962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318500" cy="1765300"/>
          </a:xfrm>
        </p:spPr>
        <p:txBody>
          <a:bodyPr/>
          <a:lstStyle/>
          <a:p>
            <a:pPr>
              <a:buFont typeface="Arial" charset="0"/>
              <a:buNone/>
            </a:pPr>
            <a:r>
              <a:rPr lang="en-US" dirty="0" smtClean="0"/>
              <a:t>	</a:t>
            </a:r>
          </a:p>
        </p:txBody>
      </p:sp>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8" name="TextBox 7"/>
          <p:cNvSpPr txBox="1"/>
          <p:nvPr/>
        </p:nvSpPr>
        <p:spPr>
          <a:xfrm>
            <a:off x="838200" y="533400"/>
            <a:ext cx="7391400" cy="615553"/>
          </a:xfrm>
          <a:prstGeom prst="rect">
            <a:avLst/>
          </a:prstGeom>
          <a:noFill/>
        </p:spPr>
        <p:txBody>
          <a:bodyPr wrap="square" rtlCol="0">
            <a:spAutoFit/>
          </a:bodyPr>
          <a:lstStyle/>
          <a:p>
            <a:pPr algn="ctr"/>
            <a:r>
              <a:rPr lang="en-US" sz="34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US Demographic Breakdown</a:t>
            </a:r>
          </a:p>
        </p:txBody>
      </p:sp>
      <p:pic>
        <p:nvPicPr>
          <p:cNvPr id="8194" name="Picture 2"/>
          <p:cNvPicPr>
            <a:picLocks noChangeAspect="1" noChangeArrowheads="1"/>
          </p:cNvPicPr>
          <p:nvPr/>
        </p:nvPicPr>
        <p:blipFill>
          <a:blip r:embed="rId3" cstate="print"/>
          <a:srcRect/>
          <a:stretch>
            <a:fillRect/>
          </a:stretch>
        </p:blipFill>
        <p:spPr bwMode="auto">
          <a:xfrm>
            <a:off x="1111250" y="1828800"/>
            <a:ext cx="6919913" cy="40259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318500" cy="1765300"/>
          </a:xfrm>
        </p:spPr>
        <p:txBody>
          <a:bodyPr/>
          <a:lstStyle/>
          <a:p>
            <a:pPr>
              <a:buFont typeface="Arial" charset="0"/>
              <a:buNone/>
            </a:pPr>
            <a:r>
              <a:rPr lang="en-US" dirty="0" smtClean="0"/>
              <a:t>	</a:t>
            </a:r>
          </a:p>
        </p:txBody>
      </p:sp>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8" name="TextBox 7"/>
          <p:cNvSpPr txBox="1"/>
          <p:nvPr/>
        </p:nvSpPr>
        <p:spPr>
          <a:xfrm>
            <a:off x="457200" y="679847"/>
            <a:ext cx="7696200" cy="615553"/>
          </a:xfrm>
          <a:prstGeom prst="rect">
            <a:avLst/>
          </a:prstGeom>
          <a:noFill/>
        </p:spPr>
        <p:txBody>
          <a:bodyPr wrap="square" rtlCol="0">
            <a:spAutoFit/>
          </a:bodyPr>
          <a:lstStyle/>
          <a:p>
            <a:pPr algn="ctr"/>
            <a:r>
              <a:rPr lang="en-US" sz="34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Maximize ROI and Increase Revenue</a:t>
            </a:r>
          </a:p>
        </p:txBody>
      </p:sp>
      <p:pic>
        <p:nvPicPr>
          <p:cNvPr id="2053" name="Picture 5"/>
          <p:cNvPicPr>
            <a:picLocks noChangeAspect="1" noChangeArrowheads="1"/>
          </p:cNvPicPr>
          <p:nvPr/>
        </p:nvPicPr>
        <p:blipFill>
          <a:blip r:embed="rId3" cstate="print"/>
          <a:srcRect/>
          <a:stretch>
            <a:fillRect/>
          </a:stretch>
        </p:blipFill>
        <p:spPr bwMode="auto">
          <a:xfrm>
            <a:off x="2447891" y="1295400"/>
            <a:ext cx="6696109" cy="5143500"/>
          </a:xfrm>
          <a:prstGeom prst="rect">
            <a:avLst/>
          </a:prstGeom>
          <a:noFill/>
          <a:ln w="9525">
            <a:noFill/>
            <a:miter lim="800000"/>
            <a:headEnd/>
            <a:tailEnd/>
          </a:ln>
        </p:spPr>
      </p:pic>
      <p:sp>
        <p:nvSpPr>
          <p:cNvPr id="9" name="Content Placeholder 2"/>
          <p:cNvSpPr txBox="1">
            <a:spLocks/>
          </p:cNvSpPr>
          <p:nvPr/>
        </p:nvSpPr>
        <p:spPr>
          <a:xfrm>
            <a:off x="228600" y="1524000"/>
            <a:ext cx="4572000" cy="4800600"/>
          </a:xfrm>
          <a:prstGeom prst="rect">
            <a:avLst/>
          </a:prstGeom>
        </p:spPr>
        <p:txBody>
          <a:bodyPr vert="horz" lIns="91440" tIns="45720" rIns="91440" bIns="45720" rtlCol="0">
            <a:normAutofit/>
          </a:bodyPr>
          <a:lstStyle/>
          <a:p>
            <a:pPr marL="342900" lvl="0" indent="-342900">
              <a:spcBef>
                <a:spcPct val="20000"/>
              </a:spcBef>
              <a:buClr>
                <a:srgbClr val="FF6600"/>
              </a:buClr>
              <a:buFont typeface="Wingdings" pitchFamily="2" charset="2"/>
              <a:buChar char="Ø"/>
            </a:pPr>
            <a:r>
              <a:rPr lang="en-US" b="1" dirty="0" smtClean="0">
                <a:solidFill>
                  <a:srgbClr val="3F4E65"/>
                </a:solidFill>
                <a:latin typeface="Arial" pitchFamily="34" charset="0"/>
                <a:cs typeface="Arial" pitchFamily="34" charset="0"/>
              </a:rPr>
              <a:t>Ultimately the measure of success for any Online Lead Generation campaign is ROI and very simply, the higher the revenue potential from a converted customer the more opportunities there are for lead generation. </a:t>
            </a:r>
          </a:p>
          <a:p>
            <a:pPr marL="342900" lvl="0" indent="-342900">
              <a:spcBef>
                <a:spcPct val="20000"/>
              </a:spcBef>
              <a:buClr>
                <a:srgbClr val="FF6600"/>
              </a:buClr>
              <a:buFont typeface="Wingdings" pitchFamily="2" charset="2"/>
              <a:buChar char="Ø"/>
            </a:pPr>
            <a:endParaRPr lang="en-US" b="1" dirty="0" smtClean="0">
              <a:solidFill>
                <a:srgbClr val="3F4E65"/>
              </a:solidFill>
              <a:latin typeface="Arial" pitchFamily="34" charset="0"/>
              <a:cs typeface="Arial" pitchFamily="34" charset="0"/>
            </a:endParaRPr>
          </a:p>
          <a:p>
            <a:pPr marL="342900" lvl="0" indent="-342900">
              <a:spcBef>
                <a:spcPct val="20000"/>
              </a:spcBef>
              <a:buClr>
                <a:srgbClr val="FF6600"/>
              </a:buClr>
              <a:buFont typeface="Wingdings" pitchFamily="2" charset="2"/>
              <a:buChar char="Ø"/>
            </a:pPr>
            <a:r>
              <a:rPr lang="en-US" b="1" dirty="0" smtClean="0">
                <a:solidFill>
                  <a:srgbClr val="3F4E65"/>
                </a:solidFill>
                <a:latin typeface="Arial" pitchFamily="34" charset="0"/>
                <a:cs typeface="Arial" pitchFamily="34" charset="0"/>
              </a:rPr>
              <a:t>If you generate 10,000 leads from a campaign and you only require 100 leads to convert into a sale to make the campaign a success then you are far more likely to have a successful campaign than if you need 500 leads to convert into business.</a:t>
            </a:r>
            <a:endParaRPr kumimoji="0" lang="en-US" b="1" i="0" u="none" strike="noStrike" kern="1200" cap="none" spc="0" normalizeH="0" baseline="0" noProof="0" dirty="0" smtClean="0">
              <a:ln>
                <a:noFill/>
              </a:ln>
              <a:solidFill>
                <a:srgbClr val="3F4E65"/>
              </a:solidFill>
              <a:effectLst/>
              <a:uLnTx/>
              <a:uFillTx/>
              <a:latin typeface="Arial" pitchFamily="34" charset="0"/>
              <a:ea typeface="+mn-ea"/>
              <a:cs typeface="Arial"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318500" cy="1765300"/>
          </a:xfrm>
        </p:spPr>
        <p:txBody>
          <a:bodyPr/>
          <a:lstStyle/>
          <a:p>
            <a:pPr>
              <a:buFont typeface="Arial" charset="0"/>
              <a:buNone/>
            </a:pPr>
            <a:r>
              <a:rPr lang="en-US" dirty="0" smtClean="0"/>
              <a:t>	</a:t>
            </a:r>
          </a:p>
        </p:txBody>
      </p:sp>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8" name="TextBox 7"/>
          <p:cNvSpPr txBox="1"/>
          <p:nvPr/>
        </p:nvSpPr>
        <p:spPr>
          <a:xfrm>
            <a:off x="1219200" y="649069"/>
            <a:ext cx="6477000" cy="646331"/>
          </a:xfrm>
          <a:prstGeom prst="rect">
            <a:avLst/>
          </a:prstGeom>
          <a:noFill/>
        </p:spPr>
        <p:txBody>
          <a:bodyPr wrap="square" rtlCol="0">
            <a:spAutoFit/>
          </a:bodyPr>
          <a:lstStyle/>
          <a:p>
            <a:pPr algn="ctr"/>
            <a:r>
              <a:rPr lang="en-US" sz="36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Online Shopping is Growing</a:t>
            </a:r>
          </a:p>
        </p:txBody>
      </p:sp>
      <p:pic>
        <p:nvPicPr>
          <p:cNvPr id="9" name="Picture 7" descr="auto-quotes.jpg"/>
          <p:cNvPicPr>
            <a:picLocks noChangeAspect="1"/>
          </p:cNvPicPr>
          <p:nvPr/>
        </p:nvPicPr>
        <p:blipFill>
          <a:blip r:embed="rId3" cstate="print"/>
          <a:srcRect/>
          <a:stretch>
            <a:fillRect/>
          </a:stretch>
        </p:blipFill>
        <p:spPr bwMode="auto">
          <a:xfrm>
            <a:off x="609600" y="1562100"/>
            <a:ext cx="7620000" cy="4572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318500" cy="1765300"/>
          </a:xfrm>
        </p:spPr>
        <p:txBody>
          <a:bodyPr/>
          <a:lstStyle/>
          <a:p>
            <a:pPr>
              <a:buFont typeface="Arial" charset="0"/>
              <a:buNone/>
            </a:pPr>
            <a:r>
              <a:rPr lang="en-US" dirty="0" smtClean="0"/>
              <a:t>	</a:t>
            </a:r>
          </a:p>
        </p:txBody>
      </p:sp>
      <p:sp>
        <p:nvSpPr>
          <p:cNvPr id="8" name="TextBox 7"/>
          <p:cNvSpPr txBox="1"/>
          <p:nvPr/>
        </p:nvSpPr>
        <p:spPr>
          <a:xfrm>
            <a:off x="838200" y="533400"/>
            <a:ext cx="7391400" cy="615553"/>
          </a:xfrm>
          <a:prstGeom prst="rect">
            <a:avLst/>
          </a:prstGeom>
          <a:noFill/>
        </p:spPr>
        <p:txBody>
          <a:bodyPr wrap="square" rtlCol="0">
            <a:spAutoFit/>
          </a:bodyPr>
          <a:lstStyle/>
          <a:p>
            <a:pPr algn="ctr"/>
            <a:r>
              <a:rPr lang="en-US" sz="34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Join Our Growing Network</a:t>
            </a:r>
          </a:p>
        </p:txBody>
      </p:sp>
      <p:pic>
        <p:nvPicPr>
          <p:cNvPr id="7" name="Picture 7" descr="happy-people.jpg"/>
          <p:cNvPicPr>
            <a:picLocks noChangeAspect="1"/>
          </p:cNvPicPr>
          <p:nvPr/>
        </p:nvPicPr>
        <p:blipFill>
          <a:blip r:embed="rId3" cstate="print"/>
          <a:srcRect/>
          <a:stretch>
            <a:fillRect/>
          </a:stretch>
        </p:blipFill>
        <p:spPr bwMode="auto">
          <a:xfrm>
            <a:off x="4714875" y="2514600"/>
            <a:ext cx="4048125" cy="2686050"/>
          </a:xfrm>
          <a:prstGeom prst="rect">
            <a:avLst/>
          </a:prstGeom>
          <a:noFill/>
          <a:ln w="9525">
            <a:noFill/>
            <a:miter lim="800000"/>
            <a:headEnd/>
            <a:tailEnd/>
          </a:ln>
        </p:spPr>
      </p:pic>
      <p:sp>
        <p:nvSpPr>
          <p:cNvPr id="10" name="Content Placeholder 4"/>
          <p:cNvSpPr txBox="1">
            <a:spLocks/>
          </p:cNvSpPr>
          <p:nvPr/>
        </p:nvSpPr>
        <p:spPr>
          <a:xfrm>
            <a:off x="762000" y="3276600"/>
            <a:ext cx="5715000" cy="2667000"/>
          </a:xfrm>
          <a:prstGeom prst="rect">
            <a:avLst/>
          </a:prstGeom>
        </p:spPr>
        <p:txBody>
          <a:bodyPr>
            <a:normAutofit/>
          </a:bodyPr>
          <a:lstStyle/>
          <a:p>
            <a:pPr marL="342900" indent="-342900" fontAlgn="auto">
              <a:lnSpc>
                <a:spcPct val="150000"/>
              </a:lnSpc>
              <a:spcAft>
                <a:spcPts val="0"/>
              </a:spcAft>
              <a:buClr>
                <a:srgbClr val="EE6327"/>
              </a:buClr>
              <a:defRPr/>
            </a:pPr>
            <a:r>
              <a:rPr lang="en-US" sz="2400" b="1" baseline="30000" dirty="0">
                <a:solidFill>
                  <a:srgbClr val="3F4E65"/>
                </a:solidFill>
                <a:latin typeface="Arial" pitchFamily="34" charset="0"/>
                <a:cs typeface="Arial" pitchFamily="34" charset="0"/>
              </a:rPr>
              <a:t>6400 Laurel Canyon Blvd, Suite 460</a:t>
            </a:r>
          </a:p>
          <a:p>
            <a:pPr marL="342900" indent="-342900" fontAlgn="auto">
              <a:lnSpc>
                <a:spcPct val="150000"/>
              </a:lnSpc>
              <a:spcAft>
                <a:spcPts val="0"/>
              </a:spcAft>
              <a:buClr>
                <a:srgbClr val="EE6327"/>
              </a:buClr>
              <a:defRPr/>
            </a:pPr>
            <a:r>
              <a:rPr lang="en-US" sz="2400" b="1" baseline="30000" dirty="0">
                <a:solidFill>
                  <a:srgbClr val="3F4E65"/>
                </a:solidFill>
                <a:latin typeface="Arial" pitchFamily="34" charset="0"/>
                <a:cs typeface="Arial" pitchFamily="34" charset="0"/>
              </a:rPr>
              <a:t>North Hollywood, California 91606</a:t>
            </a:r>
          </a:p>
          <a:p>
            <a:pPr marL="342900" indent="-342900" fontAlgn="auto">
              <a:lnSpc>
                <a:spcPct val="150000"/>
              </a:lnSpc>
              <a:spcAft>
                <a:spcPts val="0"/>
              </a:spcAft>
              <a:buClr>
                <a:srgbClr val="EE6327"/>
              </a:buClr>
              <a:defRPr/>
            </a:pPr>
            <a:r>
              <a:rPr lang="en-US" sz="2400" b="1" baseline="30000" dirty="0">
                <a:solidFill>
                  <a:srgbClr val="FF6600"/>
                </a:solidFill>
                <a:latin typeface="Arial" pitchFamily="34" charset="0"/>
                <a:cs typeface="Arial" pitchFamily="34" charset="0"/>
              </a:rPr>
              <a:t>Phone: </a:t>
            </a:r>
            <a:r>
              <a:rPr lang="en-US" sz="2400" b="1" baseline="30000" dirty="0">
                <a:solidFill>
                  <a:srgbClr val="3F4E65"/>
                </a:solidFill>
                <a:latin typeface="Arial" pitchFamily="34" charset="0"/>
                <a:cs typeface="Arial" pitchFamily="34" charset="0"/>
              </a:rPr>
              <a:t>800.647.2164</a:t>
            </a:r>
          </a:p>
          <a:p>
            <a:pPr marL="342900" indent="-342900" fontAlgn="auto">
              <a:lnSpc>
                <a:spcPct val="150000"/>
              </a:lnSpc>
              <a:spcAft>
                <a:spcPts val="0"/>
              </a:spcAft>
              <a:buClr>
                <a:srgbClr val="EE6327"/>
              </a:buClr>
              <a:defRPr/>
            </a:pPr>
            <a:r>
              <a:rPr lang="en-US" sz="2400" b="1" baseline="30000" dirty="0">
                <a:solidFill>
                  <a:srgbClr val="FF6600"/>
                </a:solidFill>
                <a:latin typeface="Arial" pitchFamily="34" charset="0"/>
                <a:cs typeface="Arial" pitchFamily="34" charset="0"/>
              </a:rPr>
              <a:t>Fax: </a:t>
            </a:r>
            <a:r>
              <a:rPr lang="en-US" sz="2400" b="1" baseline="30000" dirty="0" smtClean="0">
                <a:solidFill>
                  <a:srgbClr val="3F4E65"/>
                </a:solidFill>
                <a:latin typeface="Arial" pitchFamily="34" charset="0"/>
                <a:cs typeface="Arial" pitchFamily="34" charset="0"/>
              </a:rPr>
              <a:t>800.647.2142</a:t>
            </a:r>
            <a:endParaRPr lang="en-US" sz="2400" b="1" baseline="30000" dirty="0">
              <a:solidFill>
                <a:srgbClr val="3F4E65"/>
              </a:solidFill>
              <a:latin typeface="Arial" pitchFamily="34" charset="0"/>
              <a:cs typeface="Arial" pitchFamily="34" charset="0"/>
            </a:endParaRPr>
          </a:p>
          <a:p>
            <a:pPr marL="342900" indent="-342900" fontAlgn="auto">
              <a:lnSpc>
                <a:spcPct val="150000"/>
              </a:lnSpc>
              <a:spcAft>
                <a:spcPts val="0"/>
              </a:spcAft>
              <a:buClr>
                <a:srgbClr val="EE6327"/>
              </a:buClr>
              <a:defRPr/>
            </a:pPr>
            <a:r>
              <a:rPr lang="en-US" sz="2400" b="1" baseline="30000" dirty="0">
                <a:solidFill>
                  <a:srgbClr val="FF6600"/>
                </a:solidFill>
                <a:latin typeface="Arial" pitchFamily="34" charset="0"/>
                <a:cs typeface="Arial" pitchFamily="34" charset="0"/>
              </a:rPr>
              <a:t>Web: </a:t>
            </a:r>
            <a:r>
              <a:rPr lang="en-US" sz="2400" b="1" baseline="30000" dirty="0">
                <a:solidFill>
                  <a:srgbClr val="3F4E65"/>
                </a:solidFill>
                <a:latin typeface="Arial" pitchFamily="34" charset="0"/>
                <a:cs typeface="Arial" pitchFamily="34" charset="0"/>
                <a:hlinkClick r:id="rId4"/>
              </a:rPr>
              <a:t>http://www.insuranceleads.com</a:t>
            </a:r>
            <a:endParaRPr lang="en-US" sz="2400" b="1" baseline="30000" dirty="0">
              <a:solidFill>
                <a:srgbClr val="3F4E65"/>
              </a:solidFill>
              <a:latin typeface="Arial" pitchFamily="34" charset="0"/>
              <a:cs typeface="Arial" pitchFamily="34" charset="0"/>
            </a:endParaRPr>
          </a:p>
          <a:p>
            <a:pPr marL="342900" indent="-342900" fontAlgn="auto">
              <a:lnSpc>
                <a:spcPct val="150000"/>
              </a:lnSpc>
              <a:spcBef>
                <a:spcPct val="20000"/>
              </a:spcBef>
              <a:spcAft>
                <a:spcPts val="0"/>
              </a:spcAft>
              <a:buClr>
                <a:srgbClr val="EE6327"/>
              </a:buClr>
              <a:defRPr/>
            </a:pPr>
            <a:endParaRPr lang="en-US" sz="2400" b="1" baseline="30000" dirty="0">
              <a:solidFill>
                <a:srgbClr val="005388"/>
              </a:solidFill>
              <a:latin typeface="Arial" pitchFamily="34" charset="0"/>
              <a:cs typeface="Arial" pitchFamily="34" charset="0"/>
            </a:endParaRPr>
          </a:p>
        </p:txBody>
      </p:sp>
      <p:pic>
        <p:nvPicPr>
          <p:cNvPr id="3075" name="Picture 3"/>
          <p:cNvPicPr>
            <a:picLocks noChangeAspect="1" noChangeArrowheads="1"/>
          </p:cNvPicPr>
          <p:nvPr/>
        </p:nvPicPr>
        <p:blipFill>
          <a:blip r:embed="rId5" cstate="print"/>
          <a:srcRect/>
          <a:stretch>
            <a:fillRect/>
          </a:stretch>
        </p:blipFill>
        <p:spPr bwMode="auto">
          <a:xfrm>
            <a:off x="457200" y="2590800"/>
            <a:ext cx="3962400" cy="54363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3" cstate="print"/>
          <a:srcRect/>
          <a:stretch>
            <a:fillRect/>
          </a:stretch>
        </p:blipFill>
        <p:spPr bwMode="auto">
          <a:xfrm>
            <a:off x="0" y="0"/>
            <a:ext cx="9163050" cy="6877050"/>
          </a:xfrm>
          <a:prstGeom prst="rect">
            <a:avLst/>
          </a:prstGeom>
          <a:noFill/>
          <a:ln w="9525" algn="ctr">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318500" cy="1765300"/>
          </a:xfrm>
        </p:spPr>
        <p:txBody>
          <a:bodyPr/>
          <a:lstStyle/>
          <a:p>
            <a:pPr>
              <a:buFont typeface="Arial" charset="0"/>
              <a:buNone/>
            </a:pPr>
            <a:r>
              <a:rPr lang="en-US" dirty="0" smtClean="0"/>
              <a:t>	</a:t>
            </a:r>
          </a:p>
        </p:txBody>
      </p:sp>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7" name="TextBox 6"/>
          <p:cNvSpPr txBox="1"/>
          <p:nvPr/>
        </p:nvSpPr>
        <p:spPr>
          <a:xfrm>
            <a:off x="228600" y="1676400"/>
            <a:ext cx="8458200" cy="1692771"/>
          </a:xfrm>
          <a:prstGeom prst="rect">
            <a:avLst/>
          </a:prstGeom>
          <a:noFill/>
        </p:spPr>
        <p:txBody>
          <a:bodyPr wrap="square" rtlCol="0">
            <a:spAutoFit/>
          </a:bodyPr>
          <a:lstStyle/>
          <a:p>
            <a:pPr lvl="1">
              <a:spcAft>
                <a:spcPts val="1200"/>
              </a:spcAft>
              <a:buSzPct val="80000"/>
            </a:pPr>
            <a:r>
              <a:rPr lang="en-US" sz="2600" b="1" dirty="0" smtClean="0">
                <a:solidFill>
                  <a:srgbClr val="3F4E65"/>
                </a:solidFill>
                <a:latin typeface="Arial" pitchFamily="34" charset="0"/>
                <a:cs typeface="Arial" pitchFamily="34" charset="0"/>
              </a:rPr>
              <a:t>The internet allows consumers the convenience of comparing quotes from a number of insurance agents and carriers in minutes, just by filling out one intuitive online questionnaire.</a:t>
            </a:r>
            <a:endParaRPr lang="en-US" sz="2600" b="1" dirty="0">
              <a:solidFill>
                <a:srgbClr val="3F4E65"/>
              </a:solidFill>
              <a:latin typeface="Arial" pitchFamily="34" charset="0"/>
              <a:cs typeface="Arial" pitchFamily="34" charset="0"/>
            </a:endParaRPr>
          </a:p>
        </p:txBody>
      </p:sp>
      <p:sp>
        <p:nvSpPr>
          <p:cNvPr id="8" name="TextBox 7"/>
          <p:cNvSpPr txBox="1"/>
          <p:nvPr/>
        </p:nvSpPr>
        <p:spPr>
          <a:xfrm>
            <a:off x="1524000" y="649069"/>
            <a:ext cx="5943600" cy="646331"/>
          </a:xfrm>
          <a:prstGeom prst="rect">
            <a:avLst/>
          </a:prstGeom>
          <a:noFill/>
        </p:spPr>
        <p:txBody>
          <a:bodyPr wrap="square" rtlCol="0">
            <a:spAutoFit/>
          </a:bodyPr>
          <a:lstStyle/>
          <a:p>
            <a:pPr algn="ctr"/>
            <a:r>
              <a:rPr lang="en-US" sz="36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Internet Convenience</a:t>
            </a:r>
          </a:p>
        </p:txBody>
      </p:sp>
      <p:pic>
        <p:nvPicPr>
          <p:cNvPr id="63490" name="Picture 2"/>
          <p:cNvPicPr>
            <a:picLocks noChangeAspect="1" noChangeArrowheads="1"/>
          </p:cNvPicPr>
          <p:nvPr/>
        </p:nvPicPr>
        <p:blipFill>
          <a:blip r:embed="rId3" cstate="print"/>
          <a:srcRect/>
          <a:stretch>
            <a:fillRect/>
          </a:stretch>
        </p:blipFill>
        <p:spPr bwMode="auto">
          <a:xfrm>
            <a:off x="654050" y="4191000"/>
            <a:ext cx="7834313" cy="12827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318500" cy="1765300"/>
          </a:xfrm>
        </p:spPr>
        <p:txBody>
          <a:bodyPr/>
          <a:lstStyle/>
          <a:p>
            <a:pPr>
              <a:buFont typeface="Arial" charset="0"/>
              <a:buNone/>
            </a:pPr>
            <a:r>
              <a:rPr lang="en-US" dirty="0" smtClean="0"/>
              <a:t>	</a:t>
            </a:r>
          </a:p>
        </p:txBody>
      </p:sp>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8" name="TextBox 7"/>
          <p:cNvSpPr txBox="1"/>
          <p:nvPr/>
        </p:nvSpPr>
        <p:spPr>
          <a:xfrm>
            <a:off x="609600" y="609600"/>
            <a:ext cx="7543800" cy="615553"/>
          </a:xfrm>
          <a:prstGeom prst="rect">
            <a:avLst/>
          </a:prstGeom>
          <a:noFill/>
        </p:spPr>
        <p:txBody>
          <a:bodyPr wrap="square" rtlCol="0">
            <a:spAutoFit/>
          </a:bodyPr>
          <a:lstStyle/>
          <a:p>
            <a:pPr algn="ctr"/>
            <a:r>
              <a:rPr lang="en-US" sz="34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Benefits of Online Lead Generation</a:t>
            </a:r>
          </a:p>
        </p:txBody>
      </p:sp>
      <p:sp>
        <p:nvSpPr>
          <p:cNvPr id="9" name="Content Placeholder 2"/>
          <p:cNvSpPr txBox="1">
            <a:spLocks/>
          </p:cNvSpPr>
          <p:nvPr/>
        </p:nvSpPr>
        <p:spPr>
          <a:xfrm>
            <a:off x="533400" y="1676400"/>
            <a:ext cx="8153400" cy="5105400"/>
          </a:xfrm>
          <a:prstGeom prst="rect">
            <a:avLst/>
          </a:prstGeom>
        </p:spPr>
        <p:txBody>
          <a:bodyPr vert="horz" lIns="91440" tIns="45720" rIns="91440" bIns="45720" rtlCol="0">
            <a:normAutofit/>
          </a:bodyPr>
          <a:lstStyle/>
          <a:p>
            <a:pPr marL="342900" lvl="0" indent="-342900">
              <a:spcBef>
                <a:spcPct val="20000"/>
              </a:spcBef>
              <a:buClr>
                <a:srgbClr val="FF6600"/>
              </a:buClr>
              <a:buFont typeface="Wingdings" pitchFamily="2" charset="2"/>
              <a:buChar char="Ø"/>
            </a:pPr>
            <a:r>
              <a:rPr lang="en-US" sz="2000" b="1" dirty="0" smtClean="0">
                <a:solidFill>
                  <a:srgbClr val="3F4E65"/>
                </a:solidFill>
                <a:latin typeface="Arial" pitchFamily="34" charset="0"/>
                <a:cs typeface="Arial" pitchFamily="34" charset="0"/>
              </a:rPr>
              <a:t>Online lead generation is playing an increasingly important role for businesses</a:t>
            </a:r>
          </a:p>
          <a:p>
            <a:pPr marL="342900" lvl="0" indent="-342900">
              <a:spcBef>
                <a:spcPct val="20000"/>
              </a:spcBef>
              <a:buClr>
                <a:srgbClr val="FF6600"/>
              </a:buClr>
              <a:buFont typeface="Wingdings" pitchFamily="2" charset="2"/>
              <a:buChar char="Ø"/>
            </a:pPr>
            <a:endParaRPr lang="en-US" sz="2000" b="1" dirty="0" smtClean="0">
              <a:solidFill>
                <a:srgbClr val="3F4E65"/>
              </a:solidFill>
              <a:latin typeface="Arial" pitchFamily="34" charset="0"/>
              <a:cs typeface="Arial" pitchFamily="34" charset="0"/>
            </a:endParaRPr>
          </a:p>
          <a:p>
            <a:pPr marL="342900" lvl="0" indent="-342900">
              <a:spcBef>
                <a:spcPct val="20000"/>
              </a:spcBef>
              <a:buClr>
                <a:srgbClr val="FF6600"/>
              </a:buClr>
              <a:buFont typeface="Wingdings" pitchFamily="2" charset="2"/>
              <a:buChar char="Ø"/>
            </a:pPr>
            <a:r>
              <a:rPr lang="en-US" sz="2000" b="1" dirty="0" smtClean="0">
                <a:solidFill>
                  <a:srgbClr val="3F4E65"/>
                </a:solidFill>
                <a:latin typeface="Arial" pitchFamily="34" charset="0"/>
                <a:cs typeface="Arial" pitchFamily="34" charset="0"/>
              </a:rPr>
              <a:t>Agents are most likely to convert online leads through email and online transactions </a:t>
            </a:r>
          </a:p>
          <a:p>
            <a:pPr marL="342900" lvl="0" indent="-342900">
              <a:spcBef>
                <a:spcPct val="20000"/>
              </a:spcBef>
              <a:buClr>
                <a:srgbClr val="FF6600"/>
              </a:buClr>
              <a:buFont typeface="Wingdings" pitchFamily="2" charset="2"/>
              <a:buChar char="Ø"/>
            </a:pPr>
            <a:endParaRPr lang="en-US" sz="2000" b="1" dirty="0" smtClean="0">
              <a:solidFill>
                <a:srgbClr val="3F4E65"/>
              </a:solidFill>
              <a:latin typeface="Arial" pitchFamily="34" charset="0"/>
              <a:cs typeface="Arial" pitchFamily="34" charset="0"/>
            </a:endParaRPr>
          </a:p>
          <a:p>
            <a:pPr marL="342900" lvl="0" indent="-342900">
              <a:spcBef>
                <a:spcPct val="20000"/>
              </a:spcBef>
              <a:buClr>
                <a:srgbClr val="FF6600"/>
              </a:buClr>
              <a:buFont typeface="Wingdings" pitchFamily="2" charset="2"/>
              <a:buChar char="Ø"/>
            </a:pPr>
            <a:r>
              <a:rPr lang="en-US" sz="2000" b="1" dirty="0" smtClean="0">
                <a:solidFill>
                  <a:srgbClr val="3F4E65"/>
                </a:solidFill>
                <a:latin typeface="Arial" pitchFamily="34" charset="0"/>
                <a:cs typeface="Arial" pitchFamily="34" charset="0"/>
              </a:rPr>
              <a:t>Premium lead generation methods deliver an ROI, but levels vary based on the individual agent’s ability to create a rapport with the prospect, and ultimately sell the product</a:t>
            </a:r>
          </a:p>
          <a:p>
            <a:pPr marL="342900" lvl="0" indent="-342900">
              <a:spcBef>
                <a:spcPct val="20000"/>
              </a:spcBef>
              <a:buClr>
                <a:srgbClr val="FF6600"/>
              </a:buClr>
              <a:buFont typeface="Wingdings" pitchFamily="2" charset="2"/>
              <a:buChar char="Ø"/>
            </a:pPr>
            <a:endParaRPr lang="en-US" sz="2000" b="1" dirty="0" smtClean="0">
              <a:solidFill>
                <a:srgbClr val="3F4E65"/>
              </a:solidFill>
              <a:latin typeface="Arial" pitchFamily="34" charset="0"/>
              <a:cs typeface="Arial" pitchFamily="34" charset="0"/>
            </a:endParaRPr>
          </a:p>
          <a:p>
            <a:pPr marL="342900" lvl="0" indent="-342900">
              <a:spcBef>
                <a:spcPct val="20000"/>
              </a:spcBef>
              <a:buClr>
                <a:srgbClr val="FF6600"/>
              </a:buClr>
              <a:buFont typeface="Wingdings" pitchFamily="2" charset="2"/>
              <a:buChar char="Ø"/>
            </a:pPr>
            <a:r>
              <a:rPr lang="en-US" sz="2000" b="1" dirty="0" smtClean="0">
                <a:solidFill>
                  <a:srgbClr val="3F4E65"/>
                </a:solidFill>
                <a:latin typeface="Arial" pitchFamily="34" charset="0"/>
                <a:cs typeface="Arial" pitchFamily="34" charset="0"/>
              </a:rPr>
              <a:t>All the benefits of a multi-million dollar lead generation campaign, without having to incur the costs</a:t>
            </a:r>
            <a:endParaRPr kumimoji="0" lang="en-US" sz="2000" b="1" i="0" u="none" strike="noStrike" kern="1200" cap="none" spc="0" normalizeH="0" baseline="0" noProof="0" dirty="0" smtClean="0">
              <a:ln>
                <a:noFill/>
              </a:ln>
              <a:solidFill>
                <a:srgbClr val="3F4E65"/>
              </a:solidFill>
              <a:effectLst/>
              <a:uLnTx/>
              <a:uFillTx/>
              <a:latin typeface="Arial" pitchFamily="34" charset="0"/>
              <a:ea typeface="+mn-ea"/>
              <a:cs typeface="Arial" charset="0"/>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318500" cy="1765300"/>
          </a:xfrm>
        </p:spPr>
        <p:txBody>
          <a:bodyPr/>
          <a:lstStyle/>
          <a:p>
            <a:pPr>
              <a:buFont typeface="Arial" charset="0"/>
              <a:buNone/>
            </a:pPr>
            <a:r>
              <a:rPr lang="en-US" dirty="0" smtClean="0"/>
              <a:t>	</a:t>
            </a:r>
          </a:p>
        </p:txBody>
      </p:sp>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8" name="TextBox 7"/>
          <p:cNvSpPr txBox="1"/>
          <p:nvPr/>
        </p:nvSpPr>
        <p:spPr>
          <a:xfrm>
            <a:off x="609600" y="609600"/>
            <a:ext cx="7543800" cy="615553"/>
          </a:xfrm>
          <a:prstGeom prst="rect">
            <a:avLst/>
          </a:prstGeom>
          <a:noFill/>
        </p:spPr>
        <p:txBody>
          <a:bodyPr wrap="square" rtlCol="0">
            <a:spAutoFit/>
          </a:bodyPr>
          <a:lstStyle/>
          <a:p>
            <a:pPr algn="ctr"/>
            <a:r>
              <a:rPr lang="en-US" sz="34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Potential Customers Online</a:t>
            </a:r>
          </a:p>
        </p:txBody>
      </p:sp>
      <p:sp>
        <p:nvSpPr>
          <p:cNvPr id="9" name="Content Placeholder 2"/>
          <p:cNvSpPr txBox="1">
            <a:spLocks/>
          </p:cNvSpPr>
          <p:nvPr/>
        </p:nvSpPr>
        <p:spPr>
          <a:xfrm>
            <a:off x="533400" y="1676400"/>
            <a:ext cx="8153400" cy="4648200"/>
          </a:xfrm>
          <a:prstGeom prst="rect">
            <a:avLst/>
          </a:prstGeom>
        </p:spPr>
        <p:txBody>
          <a:bodyPr vert="horz" lIns="91440" tIns="45720" rIns="91440" bIns="45720" rtlCol="0">
            <a:normAutofit/>
          </a:bodyPr>
          <a:lstStyle/>
          <a:p>
            <a:pPr marL="342900" lvl="0" indent="-342900">
              <a:spcBef>
                <a:spcPct val="20000"/>
              </a:spcBef>
              <a:buClr>
                <a:srgbClr val="FF6600"/>
              </a:buClr>
              <a:buFont typeface="Wingdings" pitchFamily="2" charset="2"/>
              <a:buChar char="Ø"/>
            </a:pPr>
            <a:r>
              <a:rPr lang="en-US" sz="2200" b="1" dirty="0" smtClean="0">
                <a:solidFill>
                  <a:srgbClr val="3F4E65"/>
                </a:solidFill>
                <a:latin typeface="Arial" pitchFamily="34" charset="0"/>
                <a:cs typeface="Arial" pitchFamily="34" charset="0"/>
              </a:rPr>
              <a:t>The number of companies who say that online lead generation budgets have gone up in the last year has increased from 59% last year to 65% this year.</a:t>
            </a:r>
          </a:p>
          <a:p>
            <a:pPr marL="342900" lvl="0" indent="-342900">
              <a:spcBef>
                <a:spcPct val="20000"/>
              </a:spcBef>
              <a:buClr>
                <a:srgbClr val="FF6600"/>
              </a:buClr>
              <a:buFont typeface="Wingdings" pitchFamily="2" charset="2"/>
              <a:buChar char="Ø"/>
            </a:pPr>
            <a:endParaRPr lang="en-US" sz="2200" b="1" dirty="0" smtClean="0">
              <a:solidFill>
                <a:srgbClr val="3F4E65"/>
              </a:solidFill>
              <a:latin typeface="Arial" pitchFamily="34" charset="0"/>
              <a:cs typeface="Arial" pitchFamily="34" charset="0"/>
            </a:endParaRPr>
          </a:p>
          <a:p>
            <a:pPr marL="342900" lvl="0" indent="-342900">
              <a:spcBef>
                <a:spcPct val="20000"/>
              </a:spcBef>
              <a:buClr>
                <a:srgbClr val="FF6600"/>
              </a:buClr>
              <a:buFont typeface="Wingdings" pitchFamily="2" charset="2"/>
              <a:buChar char="Ø"/>
            </a:pPr>
            <a:r>
              <a:rPr lang="en-US" sz="2200" b="1" dirty="0" smtClean="0">
                <a:solidFill>
                  <a:srgbClr val="3F4E65"/>
                </a:solidFill>
                <a:latin typeface="Arial" pitchFamily="34" charset="0"/>
                <a:cs typeface="Arial" pitchFamily="34" charset="0"/>
              </a:rPr>
              <a:t>This compares to 31% of respondents who say that offline lead </a:t>
            </a:r>
            <a:r>
              <a:rPr lang="en-US" sz="2200" b="1" dirty="0" smtClean="0">
                <a:solidFill>
                  <a:schemeClr val="tx2">
                    <a:lumMod val="75000"/>
                  </a:schemeClr>
                </a:solidFill>
                <a:latin typeface="Arial" pitchFamily="34" charset="0"/>
                <a:cs typeface="Arial" pitchFamily="34" charset="0"/>
              </a:rPr>
              <a:t>generation</a:t>
            </a:r>
            <a:r>
              <a:rPr lang="en-US" sz="2200" b="1" dirty="0" smtClean="0">
                <a:solidFill>
                  <a:srgbClr val="3F4E65"/>
                </a:solidFill>
                <a:latin typeface="Arial" pitchFamily="34" charset="0"/>
                <a:cs typeface="Arial" pitchFamily="34" charset="0"/>
              </a:rPr>
              <a:t> budgets have increased.</a:t>
            </a:r>
          </a:p>
          <a:p>
            <a:pPr marL="342900" lvl="0" indent="-342900">
              <a:spcBef>
                <a:spcPct val="20000"/>
              </a:spcBef>
              <a:buClr>
                <a:srgbClr val="FF6600"/>
              </a:buClr>
            </a:pPr>
            <a:endParaRPr lang="en-US" sz="2200" b="1" dirty="0" smtClean="0">
              <a:solidFill>
                <a:srgbClr val="3F4E65"/>
              </a:solidFill>
              <a:latin typeface="Arial" pitchFamily="34" charset="0"/>
              <a:cs typeface="Arial" pitchFamily="34" charset="0"/>
            </a:endParaRPr>
          </a:p>
          <a:p>
            <a:pPr marL="342900" lvl="0" indent="-342900">
              <a:spcBef>
                <a:spcPct val="20000"/>
              </a:spcBef>
              <a:buClr>
                <a:srgbClr val="FF6600"/>
              </a:buClr>
              <a:buFont typeface="Wingdings" pitchFamily="2" charset="2"/>
              <a:buChar char="Ø"/>
            </a:pPr>
            <a:r>
              <a:rPr lang="en-US" sz="2200" b="1" dirty="0" smtClean="0">
                <a:solidFill>
                  <a:schemeClr val="tx2">
                    <a:lumMod val="75000"/>
                  </a:schemeClr>
                </a:solidFill>
                <a:latin typeface="Arial" pitchFamily="34" charset="0"/>
                <a:cs typeface="Arial" pitchFamily="34" charset="0"/>
              </a:rPr>
              <a:t>A 2009 study by Internet marketing research company “comScore” indicates consumers requested more than 32 million auto insurance quotes via the Internet and bought about 2.4 million auto insurance policies in 2008.</a:t>
            </a:r>
            <a:endParaRPr kumimoji="0" lang="en-US" sz="2200" b="1" i="0" u="none" strike="noStrike" kern="1200" cap="none" spc="0" normalizeH="0" baseline="0" noProof="0" dirty="0" smtClean="0">
              <a:ln>
                <a:noFill/>
              </a:ln>
              <a:solidFill>
                <a:schemeClr val="tx2">
                  <a:lumMod val="75000"/>
                </a:schemeClr>
              </a:solidFill>
              <a:effectLst/>
              <a:uLnTx/>
              <a:uFillTx/>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7" name="TextBox 6"/>
          <p:cNvSpPr txBox="1"/>
          <p:nvPr/>
        </p:nvSpPr>
        <p:spPr>
          <a:xfrm>
            <a:off x="0" y="2514600"/>
            <a:ext cx="4114800" cy="2569934"/>
          </a:xfrm>
          <a:prstGeom prst="rect">
            <a:avLst/>
          </a:prstGeom>
          <a:noFill/>
        </p:spPr>
        <p:txBody>
          <a:bodyPr wrap="square" rtlCol="0">
            <a:spAutoFit/>
          </a:bodyPr>
          <a:lstStyle/>
          <a:p>
            <a:pPr lvl="1">
              <a:spcAft>
                <a:spcPts val="1200"/>
              </a:spcAft>
              <a:buSzPct val="80000"/>
            </a:pPr>
            <a:r>
              <a:rPr lang="en-US" sz="2300" b="1" dirty="0" smtClean="0">
                <a:solidFill>
                  <a:srgbClr val="3F4E65"/>
                </a:solidFill>
                <a:latin typeface="Arial" pitchFamily="34" charset="0"/>
                <a:cs typeface="Arial" pitchFamily="34" charset="0"/>
              </a:rPr>
              <a:t>With such a massive flight of consumers to the internet to shop for insurance, internet insurance leads must be a major feature in your marketing portfolio.</a:t>
            </a:r>
            <a:endParaRPr lang="en-US" sz="2300" b="1" dirty="0">
              <a:solidFill>
                <a:srgbClr val="3F4E65"/>
              </a:solidFill>
              <a:latin typeface="Arial" pitchFamily="34" charset="0"/>
              <a:cs typeface="Arial" pitchFamily="34" charset="0"/>
            </a:endParaRPr>
          </a:p>
        </p:txBody>
      </p:sp>
      <p:sp>
        <p:nvSpPr>
          <p:cNvPr id="8" name="TextBox 7"/>
          <p:cNvSpPr txBox="1"/>
          <p:nvPr/>
        </p:nvSpPr>
        <p:spPr>
          <a:xfrm>
            <a:off x="381000" y="649069"/>
            <a:ext cx="7848600" cy="553998"/>
          </a:xfrm>
          <a:prstGeom prst="rect">
            <a:avLst/>
          </a:prstGeom>
          <a:noFill/>
        </p:spPr>
        <p:txBody>
          <a:bodyPr wrap="square" rtlCol="0">
            <a:spAutoFit/>
          </a:bodyPr>
          <a:lstStyle/>
          <a:p>
            <a:pPr algn="ctr"/>
            <a:r>
              <a:rPr lang="en-US" sz="30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Internet Leads in Your Marketing Strategy</a:t>
            </a:r>
          </a:p>
        </p:txBody>
      </p:sp>
      <p:pic>
        <p:nvPicPr>
          <p:cNvPr id="64518" name="Picture 6"/>
          <p:cNvPicPr>
            <a:picLocks noChangeAspect="1" noChangeArrowheads="1"/>
          </p:cNvPicPr>
          <p:nvPr/>
        </p:nvPicPr>
        <p:blipFill>
          <a:blip r:embed="rId3" cstate="print"/>
          <a:stretch>
            <a:fillRect/>
          </a:stretch>
        </p:blipFill>
        <p:spPr bwMode="auto">
          <a:xfrm>
            <a:off x="4343400" y="2362201"/>
            <a:ext cx="4267200" cy="2891148"/>
          </a:xfrm>
          <a:prstGeom prst="rect">
            <a:avLst/>
          </a:prstGeom>
          <a:noFill/>
          <a:ln w="50800" cmpd="sng">
            <a:solidFill>
              <a:srgbClr val="3F4E65"/>
            </a:solid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318500" cy="1765300"/>
          </a:xfrm>
        </p:spPr>
        <p:txBody>
          <a:bodyPr/>
          <a:lstStyle/>
          <a:p>
            <a:pPr>
              <a:buFont typeface="Arial" charset="0"/>
              <a:buNone/>
            </a:pPr>
            <a:r>
              <a:rPr lang="en-US" dirty="0" smtClean="0"/>
              <a:t>	</a:t>
            </a:r>
          </a:p>
        </p:txBody>
      </p:sp>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8" name="TextBox 7"/>
          <p:cNvSpPr txBox="1"/>
          <p:nvPr/>
        </p:nvSpPr>
        <p:spPr>
          <a:xfrm>
            <a:off x="609600" y="3124200"/>
            <a:ext cx="7924800" cy="646331"/>
          </a:xfrm>
          <a:prstGeom prst="rect">
            <a:avLst/>
          </a:prstGeom>
          <a:noFill/>
        </p:spPr>
        <p:txBody>
          <a:bodyPr wrap="square" rtlCol="0">
            <a:spAutoFit/>
          </a:bodyPr>
          <a:lstStyle/>
          <a:p>
            <a:pPr algn="ctr"/>
            <a:r>
              <a:rPr lang="en-US" sz="36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Strategic Cross Marketing</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318500" cy="1765300"/>
          </a:xfrm>
        </p:spPr>
        <p:txBody>
          <a:bodyPr/>
          <a:lstStyle/>
          <a:p>
            <a:pPr>
              <a:buFont typeface="Arial" charset="0"/>
              <a:buNone/>
            </a:pPr>
            <a:r>
              <a:rPr lang="en-US" dirty="0" smtClean="0"/>
              <a:t>	</a:t>
            </a:r>
          </a:p>
        </p:txBody>
      </p:sp>
      <p:sp>
        <p:nvSpPr>
          <p:cNvPr id="6" name="Content Placeholder 2"/>
          <p:cNvSpPr txBox="1">
            <a:spLocks/>
          </p:cNvSpPr>
          <p:nvPr/>
        </p:nvSpPr>
        <p:spPr bwMode="auto">
          <a:xfrm>
            <a:off x="469900" y="4559300"/>
            <a:ext cx="8216900" cy="1765300"/>
          </a:xfrm>
          <a:prstGeom prst="rect">
            <a:avLst/>
          </a:prstGeom>
          <a:noFill/>
          <a:ln w="9525">
            <a:noFill/>
            <a:miter lim="800000"/>
            <a:headEnd/>
            <a:tailEnd/>
          </a:ln>
        </p:spPr>
        <p:txBody>
          <a:bodyPr/>
          <a:lstStyle/>
          <a:p>
            <a:pPr marL="342900" indent="-342900" eaLnBrk="0" hangingPunct="0">
              <a:buFont typeface="Arial" charset="0"/>
              <a:buNone/>
              <a:defRPr/>
            </a:pPr>
            <a:r>
              <a:rPr lang="en-US" sz="3200" b="0" dirty="0">
                <a:solidFill>
                  <a:schemeClr val="tx1"/>
                </a:solidFill>
                <a:latin typeface="+mn-lt"/>
                <a:cs typeface="+mn-cs"/>
              </a:rPr>
              <a:t>	</a:t>
            </a:r>
            <a:endParaRPr lang="en-US" dirty="0"/>
          </a:p>
          <a:p>
            <a:pPr marL="342900" indent="-342900" eaLnBrk="0" hangingPunct="0">
              <a:buFont typeface="Arial" charset="0"/>
              <a:buNone/>
              <a:defRPr/>
            </a:pPr>
            <a:endParaRPr lang="en-US" sz="3200" b="0" dirty="0">
              <a:solidFill>
                <a:schemeClr val="tx1"/>
              </a:solidFill>
              <a:latin typeface="+mn-lt"/>
              <a:cs typeface="+mn-cs"/>
            </a:endParaRPr>
          </a:p>
          <a:p>
            <a:pPr marL="342900" indent="-342900" eaLnBrk="0" hangingPunct="0">
              <a:buFont typeface="Arial" charset="0"/>
              <a:buNone/>
              <a:defRPr/>
            </a:pPr>
            <a:endParaRPr lang="en-US" sz="3200" b="0" dirty="0">
              <a:solidFill>
                <a:schemeClr val="tx1"/>
              </a:solidFill>
              <a:latin typeface="+mn-lt"/>
              <a:cs typeface="+mn-cs"/>
            </a:endParaRPr>
          </a:p>
        </p:txBody>
      </p:sp>
      <p:sp>
        <p:nvSpPr>
          <p:cNvPr id="8" name="TextBox 7"/>
          <p:cNvSpPr txBox="1"/>
          <p:nvPr/>
        </p:nvSpPr>
        <p:spPr>
          <a:xfrm>
            <a:off x="1524000" y="655637"/>
            <a:ext cx="5943600" cy="646331"/>
          </a:xfrm>
          <a:prstGeom prst="rect">
            <a:avLst/>
          </a:prstGeom>
          <a:noFill/>
        </p:spPr>
        <p:txBody>
          <a:bodyPr wrap="square" rtlCol="0">
            <a:spAutoFit/>
          </a:bodyPr>
          <a:lstStyle/>
          <a:p>
            <a:pPr algn="ctr"/>
            <a:r>
              <a:rPr lang="en-US" sz="3600" b="1" dirty="0" smtClean="0">
                <a:ln>
                  <a:prstDash val="solid"/>
                </a:ln>
                <a:solidFill>
                  <a:srgbClr val="FF6600"/>
                </a:solidFill>
                <a:effectLst>
                  <a:outerShdw blurRad="88000" dist="50800" dir="5040000" algn="tl">
                    <a:schemeClr val="accent4">
                      <a:tint val="80000"/>
                      <a:satMod val="250000"/>
                      <a:alpha val="45000"/>
                    </a:schemeClr>
                  </a:outerShdw>
                </a:effectLst>
                <a:latin typeface="Arial" pitchFamily="34" charset="0"/>
                <a:cs typeface="Arial" pitchFamily="34" charset="0"/>
              </a:rPr>
              <a:t>Strategic Partner Program</a:t>
            </a:r>
          </a:p>
        </p:txBody>
      </p:sp>
      <p:pic>
        <p:nvPicPr>
          <p:cNvPr id="4100" name="Picture 4"/>
          <p:cNvPicPr>
            <a:picLocks noChangeAspect="1" noChangeArrowheads="1"/>
          </p:cNvPicPr>
          <p:nvPr/>
        </p:nvPicPr>
        <p:blipFill>
          <a:blip r:embed="rId3" cstate="print"/>
          <a:srcRect/>
          <a:stretch>
            <a:fillRect/>
          </a:stretch>
        </p:blipFill>
        <p:spPr bwMode="auto">
          <a:xfrm>
            <a:off x="4572000" y="2971800"/>
            <a:ext cx="4365997" cy="3149600"/>
          </a:xfrm>
          <a:prstGeom prst="rect">
            <a:avLst/>
          </a:prstGeom>
          <a:noFill/>
          <a:ln w="9525">
            <a:noFill/>
            <a:miter lim="800000"/>
            <a:headEnd/>
            <a:tailEnd/>
          </a:ln>
        </p:spPr>
      </p:pic>
      <p:sp>
        <p:nvSpPr>
          <p:cNvPr id="10" name="Content Placeholder 2"/>
          <p:cNvSpPr txBox="1">
            <a:spLocks/>
          </p:cNvSpPr>
          <p:nvPr/>
        </p:nvSpPr>
        <p:spPr>
          <a:xfrm>
            <a:off x="457200" y="2362200"/>
            <a:ext cx="4114800" cy="36576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
                <a:srgbClr val="FF6600"/>
              </a:buClr>
              <a:buSzTx/>
              <a:tabLst/>
              <a:defRPr/>
            </a:pPr>
            <a:endParaRPr kumimoji="0" lang="en-US"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FF6600"/>
              </a:buClr>
              <a:buSzTx/>
              <a:buFont typeface="Wingdings" pitchFamily="2" charset="2"/>
              <a:buChar char="Ø"/>
              <a:tabLst/>
              <a:defRPr/>
            </a:pPr>
            <a:r>
              <a:rPr kumimoji="0" lang="en-US"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rPr>
              <a:t>In today's very competitive marketplace a strategy that insures a consistent approach to offering your product or service in a way that will outsell the competition is critical</a:t>
            </a:r>
          </a:p>
          <a:p>
            <a:pPr marL="342900" marR="0" lvl="0" indent="-342900" algn="l" defTabSz="914400" rtl="0" eaLnBrk="1" fontAlgn="auto" latinLnBrk="0" hangingPunct="1">
              <a:lnSpc>
                <a:spcPct val="100000"/>
              </a:lnSpc>
              <a:spcBef>
                <a:spcPct val="20000"/>
              </a:spcBef>
              <a:spcAft>
                <a:spcPts val="0"/>
              </a:spcAft>
              <a:buClr>
                <a:srgbClr val="FF6600"/>
              </a:buClr>
              <a:buSzTx/>
              <a:buFont typeface="Wingdings" pitchFamily="2" charset="2"/>
              <a:buChar char="Ø"/>
              <a:tabLst/>
              <a:defRPr/>
            </a:pPr>
            <a:endParaRPr lang="en-US" b="1" dirty="0" smtClean="0">
              <a:solidFill>
                <a:srgbClr val="3F4E65"/>
              </a:solidFill>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FF6600"/>
              </a:buClr>
              <a:buSzTx/>
              <a:buFont typeface="Wingdings" pitchFamily="2" charset="2"/>
              <a:buChar char="Ø"/>
              <a:tabLst/>
              <a:defRPr/>
            </a:pPr>
            <a:r>
              <a:rPr kumimoji="0" lang="en-US"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rPr>
              <a:t>InsuranceLeads.com is one of the largest Insurance lead aggregators in the U.S. today</a:t>
            </a:r>
          </a:p>
          <a:p>
            <a:pPr marL="342900" marR="0" lvl="0" indent="-342900" algn="l" defTabSz="914400" rtl="0" eaLnBrk="1" fontAlgn="auto" latinLnBrk="0" hangingPunct="1">
              <a:lnSpc>
                <a:spcPct val="100000"/>
              </a:lnSpc>
              <a:spcBef>
                <a:spcPct val="20000"/>
              </a:spcBef>
              <a:spcAft>
                <a:spcPts val="0"/>
              </a:spcAft>
              <a:buClr>
                <a:srgbClr val="FF6600"/>
              </a:buClr>
              <a:buSzTx/>
              <a:buFont typeface="Wingdings" pitchFamily="2" charset="2"/>
              <a:buChar char="Ø"/>
              <a:tabLst/>
              <a:defRPr/>
            </a:pPr>
            <a:endParaRPr lang="en-US" b="1" dirty="0" smtClean="0">
              <a:solidFill>
                <a:srgbClr val="3F4E65"/>
              </a:solidFill>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FF6600"/>
              </a:buClr>
              <a:buSzTx/>
              <a:buFont typeface="Wingdings" pitchFamily="2" charset="2"/>
              <a:buChar char="Ø"/>
              <a:tabLst/>
              <a:defRPr/>
            </a:pPr>
            <a:r>
              <a:rPr kumimoji="0" lang="en-US"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rPr>
              <a:t>IL  has access to over 100,000 agents / brokers in the U.S.</a:t>
            </a:r>
            <a:endParaRPr kumimoji="0" lang="en-US" b="1" i="0" u="none" strike="noStrike" kern="1200" cap="none" spc="0" normalizeH="0" baseline="0" noProof="0" dirty="0" smtClean="0">
              <a:ln>
                <a:noFill/>
              </a:ln>
              <a:solidFill>
                <a:srgbClr val="3F4E65"/>
              </a:solidFill>
              <a:effectLst/>
              <a:uLnTx/>
              <a:uFillTx/>
              <a:latin typeface="Arial" pitchFamily="34" charset="0"/>
              <a:ea typeface="+mn-ea"/>
              <a:cs typeface="Arial" charset="0"/>
            </a:endParaRPr>
          </a:p>
        </p:txBody>
      </p:sp>
      <p:sp>
        <p:nvSpPr>
          <p:cNvPr id="12" name="Content Placeholder 2"/>
          <p:cNvSpPr txBox="1">
            <a:spLocks/>
          </p:cNvSpPr>
          <p:nvPr/>
        </p:nvSpPr>
        <p:spPr>
          <a:xfrm>
            <a:off x="457200" y="1676401"/>
            <a:ext cx="8305800" cy="1143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FF6600"/>
              </a:buClr>
              <a:buSzTx/>
              <a:buFont typeface="Wingdings" pitchFamily="2" charset="2"/>
              <a:buChar char="Ø"/>
              <a:tabLst/>
              <a:defRPr/>
            </a:pPr>
            <a:r>
              <a:rPr kumimoji="0" lang="en-US" b="1" i="0" u="none" strike="noStrike" kern="1200" cap="none" spc="0" normalizeH="0" baseline="0" noProof="0" dirty="0" smtClean="0">
                <a:ln>
                  <a:noFill/>
                </a:ln>
                <a:solidFill>
                  <a:srgbClr val="3F4E65"/>
                </a:solidFill>
                <a:effectLst/>
                <a:uLnTx/>
                <a:uFillTx/>
                <a:latin typeface="Arial" pitchFamily="34" charset="0"/>
                <a:ea typeface="+mn-ea"/>
                <a:cs typeface="Arial" pitchFamily="34" charset="0"/>
              </a:rPr>
              <a:t>Marketing is the process of developing and communicating value to your prospects and customers</a:t>
            </a:r>
            <a:endParaRPr kumimoji="0" lang="en-US" b="1" i="0" u="none" strike="noStrike" kern="1200" cap="none" spc="0" normalizeH="0" baseline="0" noProof="0" dirty="0" smtClean="0">
              <a:ln>
                <a:noFill/>
              </a:ln>
              <a:solidFill>
                <a:srgbClr val="3F4E65"/>
              </a:solidFill>
              <a:effectLst/>
              <a:uLnTx/>
              <a:uFillTx/>
              <a:latin typeface="Arial" pitchFamily="34" charset="0"/>
              <a:ea typeface="+mn-ea"/>
              <a:cs typeface="Arial" charset="0"/>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4E6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1628</TotalTime>
  <Words>925</Words>
  <Application>Microsoft Office PowerPoint</Application>
  <PresentationFormat>On-screen Show (4:3)</PresentationFormat>
  <Paragraphs>215</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Base>http://sagedesigngroup.biz</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Cross Marketing Partnerships and Opportunities</dc:title>
  <dc:creator>Annette C. Sage</dc:creator>
  <dc:description>http://sagedesigngroup.biz</dc:description>
  <cp:lastModifiedBy>Annette C. Sage</cp:lastModifiedBy>
  <cp:revision>192</cp:revision>
  <dcterms:created xsi:type="dcterms:W3CDTF">2010-09-23T21:58:59Z</dcterms:created>
  <dcterms:modified xsi:type="dcterms:W3CDTF">2013-05-30T00:11:47Z</dcterms:modified>
</cp:coreProperties>
</file>