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1" r:id="rId4"/>
    <p:sldId id="260" r:id="rId5"/>
    <p:sldId id="262" r:id="rId6"/>
    <p:sldId id="263" r:id="rId7"/>
    <p:sldId id="264" r:id="rId8"/>
    <p:sldId id="265" r:id="rId9"/>
    <p:sldId id="266" r:id="rId10"/>
    <p:sldId id="267" r:id="rId11"/>
    <p:sldId id="268" r:id="rId12"/>
    <p:sldId id="273" r:id="rId13"/>
    <p:sldId id="274" r:id="rId14"/>
    <p:sldId id="275" r:id="rId15"/>
    <p:sldId id="276" r:id="rId16"/>
    <p:sldId id="277" r:id="rId17"/>
    <p:sldId id="280" r:id="rId18"/>
    <p:sldId id="281" r:id="rId19"/>
    <p:sldId id="283" r:id="rId20"/>
    <p:sldId id="278" r:id="rId21"/>
    <p:sldId id="279" r:id="rId22"/>
    <p:sldId id="282" r:id="rId23"/>
    <p:sldId id="285" r:id="rId24"/>
    <p:sldId id="284" r:id="rId25"/>
    <p:sldId id="286" r:id="rId26"/>
    <p:sldId id="270" r:id="rId27"/>
    <p:sldId id="271" r:id="rId28"/>
    <p:sldId id="272" r:id="rId29"/>
    <p:sldId id="287"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19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868" autoAdjust="0"/>
    <p:restoredTop sz="94660"/>
  </p:normalViewPr>
  <p:slideViewPr>
    <p:cSldViewPr>
      <p:cViewPr varScale="1">
        <p:scale>
          <a:sx n="65" d="100"/>
          <a:sy n="65" d="100"/>
        </p:scale>
        <p:origin x="-19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9289C-9F8E-4AC5-BC27-7656E3F7A180}" type="datetimeFigureOut">
              <a:rPr lang="en-US" smtClean="0"/>
              <a:pPr/>
              <a:t>5/29/2013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9A25E-D266-4124-8A42-E63B2C3376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89A25E-D266-4124-8A42-E63B2C33764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become what people are wanting</a:t>
            </a:r>
            <a:endParaRPr lang="en-US" dirty="0"/>
          </a:p>
        </p:txBody>
      </p:sp>
      <p:sp>
        <p:nvSpPr>
          <p:cNvPr id="4" name="Slide Number Placeholder 3"/>
          <p:cNvSpPr>
            <a:spLocks noGrp="1"/>
          </p:cNvSpPr>
          <p:nvPr>
            <p:ph type="sldNum" sz="quarter" idx="10"/>
          </p:nvPr>
        </p:nvSpPr>
        <p:spPr/>
        <p:txBody>
          <a:bodyPr/>
          <a:lstStyle/>
          <a:p>
            <a:fld id="{BA89A25E-D266-4124-8A42-E63B2C33764B}"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Interuptive</a:t>
            </a:r>
            <a:r>
              <a:rPr lang="en-US" dirty="0" smtClean="0"/>
              <a:t> tactics do not work. Educated research purchase decisions</a:t>
            </a:r>
            <a:endParaRPr lang="en-US" dirty="0"/>
          </a:p>
        </p:txBody>
      </p:sp>
      <p:sp>
        <p:nvSpPr>
          <p:cNvPr id="4" name="Slide Number Placeholder 3"/>
          <p:cNvSpPr>
            <a:spLocks noGrp="1"/>
          </p:cNvSpPr>
          <p:nvPr>
            <p:ph type="sldNum" sz="quarter" idx="10"/>
          </p:nvPr>
        </p:nvSpPr>
        <p:spPr/>
        <p:txBody>
          <a:bodyPr/>
          <a:lstStyle/>
          <a:p>
            <a:fld id="{BA89A25E-D266-4124-8A42-E63B2C33764B}"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Content marketing</a:t>
            </a:r>
            <a:endParaRPr lang="en-US" dirty="0"/>
          </a:p>
        </p:txBody>
      </p:sp>
      <p:sp>
        <p:nvSpPr>
          <p:cNvPr id="4" name="Slide Number Placeholder 3"/>
          <p:cNvSpPr>
            <a:spLocks noGrp="1"/>
          </p:cNvSpPr>
          <p:nvPr>
            <p:ph type="sldNum" sz="quarter" idx="10"/>
          </p:nvPr>
        </p:nvSpPr>
        <p:spPr/>
        <p:txBody>
          <a:bodyPr/>
          <a:lstStyle/>
          <a:p>
            <a:fld id="{BA89A25E-D266-4124-8A42-E63B2C33764B}"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Marketing</a:t>
            </a:r>
            <a:r>
              <a:rPr lang="en-US" baseline="0" dirty="0" smtClean="0"/>
              <a:t> responsibility</a:t>
            </a:r>
            <a:endParaRPr lang="en-US" dirty="0"/>
          </a:p>
        </p:txBody>
      </p:sp>
      <p:sp>
        <p:nvSpPr>
          <p:cNvPr id="4" name="Slide Number Placeholder 3"/>
          <p:cNvSpPr>
            <a:spLocks noGrp="1"/>
          </p:cNvSpPr>
          <p:nvPr>
            <p:ph type="sldNum" sz="quarter" idx="10"/>
          </p:nvPr>
        </p:nvSpPr>
        <p:spPr/>
        <p:txBody>
          <a:bodyPr/>
          <a:lstStyle/>
          <a:p>
            <a:fld id="{BA89A25E-D266-4124-8A42-E63B2C33764B}"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 agencies obsolete</a:t>
            </a:r>
            <a:r>
              <a:rPr lang="en-US" baseline="0" dirty="0" smtClean="0"/>
              <a:t> w/o demand generation</a:t>
            </a:r>
            <a:endParaRPr lang="en-US" dirty="0"/>
          </a:p>
        </p:txBody>
      </p:sp>
      <p:sp>
        <p:nvSpPr>
          <p:cNvPr id="4" name="Slide Number Placeholder 3"/>
          <p:cNvSpPr>
            <a:spLocks noGrp="1"/>
          </p:cNvSpPr>
          <p:nvPr>
            <p:ph type="sldNum" sz="quarter" idx="10"/>
          </p:nvPr>
        </p:nvSpPr>
        <p:spPr/>
        <p:txBody>
          <a:bodyPr/>
          <a:lstStyle/>
          <a:p>
            <a:fld id="{BA89A25E-D266-4124-8A42-E63B2C33764B}"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software</a:t>
            </a:r>
            <a:endParaRPr lang="en-US" dirty="0"/>
          </a:p>
        </p:txBody>
      </p:sp>
      <p:sp>
        <p:nvSpPr>
          <p:cNvPr id="4" name="Slide Number Placeholder 3"/>
          <p:cNvSpPr>
            <a:spLocks noGrp="1"/>
          </p:cNvSpPr>
          <p:nvPr>
            <p:ph type="sldNum" sz="quarter" idx="10"/>
          </p:nvPr>
        </p:nvSpPr>
        <p:spPr/>
        <p:txBody>
          <a:bodyPr/>
          <a:lstStyle/>
          <a:p>
            <a:fld id="{BA89A25E-D266-4124-8A42-E63B2C33764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100013"/>
            <a:ext cx="9144000" cy="6958013"/>
          </a:xfrm>
          <a:prstGeom prst="rect">
            <a:avLst/>
          </a:prstGeom>
          <a:noFill/>
          <a:ln w="9525">
            <a:noFill/>
            <a:miter lim="800000"/>
            <a:headEnd/>
            <a:tailEnd/>
          </a:ln>
        </p:spPr>
      </p:pic>
      <p:pic>
        <p:nvPicPr>
          <p:cNvPr id="5" name="Picture 13" descr="MAU_logo_front.png"/>
          <p:cNvPicPr>
            <a:picLocks noChangeAspect="1"/>
          </p:cNvPicPr>
          <p:nvPr userDrawn="1"/>
        </p:nvPicPr>
        <p:blipFill>
          <a:blip r:embed="rId3" cstate="print"/>
          <a:stretch>
            <a:fillRect/>
          </a:stretch>
        </p:blipFill>
        <p:spPr bwMode="auto">
          <a:xfrm>
            <a:off x="0" y="457200"/>
            <a:ext cx="9144000" cy="2286000"/>
          </a:xfrm>
          <a:prstGeom prst="rect">
            <a:avLst/>
          </a:prstGeom>
          <a:noFill/>
          <a:ln w="9525">
            <a:noFill/>
            <a:miter lim="800000"/>
            <a:headEnd/>
            <a:tailEnd/>
          </a:ln>
        </p:spPr>
      </p:pic>
      <p:sp>
        <p:nvSpPr>
          <p:cNvPr id="2" name="Title 1"/>
          <p:cNvSpPr>
            <a:spLocks noGrp="1"/>
          </p:cNvSpPr>
          <p:nvPr>
            <p:ph type="ctrTitle"/>
          </p:nvPr>
        </p:nvSpPr>
        <p:spPr>
          <a:xfrm>
            <a:off x="685800" y="2873375"/>
            <a:ext cx="7772400" cy="1470025"/>
          </a:xfrm>
        </p:spPr>
        <p:txBody>
          <a:bodyPr/>
          <a:lstStyle>
            <a:lvl1pPr algn="ctr">
              <a:defRPr>
                <a:solidFill>
                  <a:schemeClr val="tx1">
                    <a:lumMod val="75000"/>
                    <a:lumOff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648200"/>
            <a:ext cx="6400800" cy="1752600"/>
          </a:xfrm>
        </p:spPr>
        <p:txBody>
          <a:bodyPr>
            <a:normAutofit/>
          </a:bodyPr>
          <a:lstStyle>
            <a:lvl1pPr marL="0" indent="0" algn="ctr">
              <a:buNone/>
              <a:defRPr sz="2800">
                <a:solidFill>
                  <a:srgbClr val="9119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tIns="0" bIns="0"/>
          <a:lstStyle>
            <a:lvl1pPr marL="514350" indent="-514350">
              <a:spcBef>
                <a:spcPts val="600"/>
              </a:spcBef>
              <a:buSzPct val="110000"/>
              <a:buFont typeface="Wingdings" pitchFamily="2" charset="2"/>
              <a:buChar char="Ø"/>
              <a:defRPr>
                <a:solidFill>
                  <a:schemeClr val="tx1">
                    <a:lumMod val="85000"/>
                    <a:lumOff val="15000"/>
                  </a:schemeClr>
                </a:solidFill>
              </a:defRPr>
            </a:lvl1pPr>
            <a:lvl2pPr marL="971550" indent="-514350">
              <a:spcBef>
                <a:spcPts val="600"/>
              </a:spcBef>
              <a:buSzPct val="110000"/>
              <a:buFont typeface="Wingdings" pitchFamily="2" charset="2"/>
              <a:buChar char="Ø"/>
              <a:defRPr>
                <a:solidFill>
                  <a:schemeClr val="tx1">
                    <a:lumMod val="85000"/>
                    <a:lumOff val="15000"/>
                  </a:schemeClr>
                </a:solidFill>
              </a:defRPr>
            </a:lvl2pPr>
            <a:lvl3pPr marL="1371600" indent="-457200">
              <a:spcBef>
                <a:spcPts val="600"/>
              </a:spcBef>
              <a:buSzPct val="110000"/>
              <a:buFont typeface="Wingdings" pitchFamily="2" charset="2"/>
              <a:buChar char="Ø"/>
              <a:defRPr>
                <a:solidFill>
                  <a:schemeClr val="tx1">
                    <a:lumMod val="85000"/>
                    <a:lumOff val="15000"/>
                  </a:schemeClr>
                </a:solidFill>
              </a:defRPr>
            </a:lvl3pPr>
            <a:lvl4pPr marL="1828800" indent="-457200">
              <a:spcBef>
                <a:spcPts val="600"/>
              </a:spcBef>
              <a:buSzPct val="110000"/>
              <a:buFont typeface="Wingdings" pitchFamily="2" charset="2"/>
              <a:buChar char="Ø"/>
              <a:defRPr>
                <a:solidFill>
                  <a:schemeClr val="tx1">
                    <a:lumMod val="85000"/>
                    <a:lumOff val="15000"/>
                  </a:schemeClr>
                </a:solidFill>
              </a:defRPr>
            </a:lvl4pPr>
            <a:lvl5pPr marL="2286000" indent="-457200">
              <a:spcBef>
                <a:spcPts val="600"/>
              </a:spcBef>
              <a:buSzPct val="110000"/>
              <a:buFont typeface="Wingdings" pitchFamily="2" charset="2"/>
              <a:buChar char="Ø"/>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solidFill>
                  <a:schemeClr val="tx1">
                    <a:lumMod val="85000"/>
                    <a:lumOff val="1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1191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1828800" y="304800"/>
            <a:ext cx="7086600" cy="639763"/>
          </a:xfrm>
          <a:prstGeom prst="rect">
            <a:avLst/>
          </a:prstGeom>
        </p:spPr>
        <p:txBody>
          <a:bodyPr/>
          <a:lstStyle/>
          <a:p>
            <a:pPr fontAlgn="auto">
              <a:spcAft>
                <a:spcPts val="0"/>
              </a:spcAft>
              <a:defRPr/>
            </a:pPr>
            <a:r>
              <a:rPr lang="en-US" sz="3600" b="1">
                <a:solidFill>
                  <a:schemeClr val="bg1"/>
                </a:solidFill>
                <a:latin typeface="Arial" pitchFamily="34" charset="0"/>
                <a:ea typeface="+mj-ea"/>
                <a:cs typeface="Arial" pitchFamily="34" charset="0"/>
              </a:rPr>
              <a:t>Click to edit Master title style</a:t>
            </a:r>
          </a:p>
        </p:txBody>
      </p:sp>
      <p:pic>
        <p:nvPicPr>
          <p:cNvPr id="1027" name="Picture 4"/>
          <p:cNvPicPr>
            <a:picLocks noChangeAspect="1" noChangeArrowheads="1"/>
          </p:cNvPicPr>
          <p:nvPr userDrawn="1"/>
        </p:nvPicPr>
        <p:blipFill>
          <a:blip r:embed="rId13" cstate="print"/>
          <a:srcRect/>
          <a:stretch>
            <a:fillRect/>
          </a:stretch>
        </p:blipFill>
        <p:spPr bwMode="auto">
          <a:xfrm>
            <a:off x="0" y="-100013"/>
            <a:ext cx="9144000" cy="6958013"/>
          </a:xfrm>
          <a:prstGeom prst="rect">
            <a:avLst/>
          </a:prstGeom>
          <a:noFill/>
          <a:ln w="9525">
            <a:noFill/>
            <a:miter lim="800000"/>
            <a:headEnd/>
            <a:tailEnd/>
          </a:ln>
        </p:spPr>
      </p:pic>
      <p:sp>
        <p:nvSpPr>
          <p:cNvPr id="9" name="Rectangle 8"/>
          <p:cNvSpPr/>
          <p:nvPr userDrawn="1"/>
        </p:nvSpPr>
        <p:spPr>
          <a:xfrm>
            <a:off x="0" y="6248400"/>
            <a:ext cx="9144000" cy="457200"/>
          </a:xfrm>
          <a:prstGeom prst="rect">
            <a:avLst/>
          </a:prstGeom>
          <a:solidFill>
            <a:srgbClr val="9119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i="1" dirty="0">
                <a:solidFill>
                  <a:schemeClr val="accent2">
                    <a:lumMod val="40000"/>
                    <a:lumOff val="60000"/>
                  </a:schemeClr>
                </a:solidFill>
              </a:rPr>
              <a:t>         “Marketing Solutions Today for Tomorrow’s Challenges”</a:t>
            </a:r>
          </a:p>
        </p:txBody>
      </p:sp>
      <p:pic>
        <p:nvPicPr>
          <p:cNvPr id="1029" name="Picture 9" descr="odometer.png"/>
          <p:cNvPicPr>
            <a:picLocks noChangeAspect="1"/>
          </p:cNvPicPr>
          <p:nvPr userDrawn="1"/>
        </p:nvPicPr>
        <p:blipFill>
          <a:blip r:embed="rId14" cstate="print"/>
          <a:srcRect/>
          <a:stretch>
            <a:fillRect/>
          </a:stretch>
        </p:blipFill>
        <p:spPr bwMode="auto">
          <a:xfrm>
            <a:off x="7239000" y="5334000"/>
            <a:ext cx="1752600" cy="850900"/>
          </a:xfrm>
          <a:prstGeom prst="rect">
            <a:avLst/>
          </a:prstGeom>
          <a:noFill/>
          <a:ln w="9525">
            <a:noFill/>
            <a:miter lim="800000"/>
            <a:headEnd/>
            <a:tailEnd/>
          </a:ln>
        </p:spPr>
      </p:pic>
      <p:pic>
        <p:nvPicPr>
          <p:cNvPr id="1030" name="Picture 10" descr="logo_rpm_white.png"/>
          <p:cNvPicPr>
            <a:picLocks noChangeAspect="1"/>
          </p:cNvPicPr>
          <p:nvPr userDrawn="1"/>
        </p:nvPicPr>
        <p:blipFill>
          <a:blip r:embed="rId15" cstate="print"/>
          <a:srcRect/>
          <a:stretch>
            <a:fillRect/>
          </a:stretch>
        </p:blipFill>
        <p:spPr bwMode="auto">
          <a:xfrm>
            <a:off x="7486650" y="6291263"/>
            <a:ext cx="1200150" cy="381000"/>
          </a:xfrm>
          <a:prstGeom prst="rect">
            <a:avLst/>
          </a:prstGeom>
          <a:noFill/>
          <a:ln w="9525">
            <a:noFill/>
            <a:miter lim="800000"/>
            <a:headEnd/>
            <a:tailEnd/>
          </a:ln>
        </p:spPr>
      </p:pic>
      <p:pic>
        <p:nvPicPr>
          <p:cNvPr id="1031" name="Picture 11" descr="MAU_logo_ppt.png"/>
          <p:cNvPicPr>
            <a:picLocks noChangeAspect="1"/>
          </p:cNvPicPr>
          <p:nvPr userDrawn="1"/>
        </p:nvPicPr>
        <p:blipFill>
          <a:blip r:embed="rId16" cstate="print"/>
          <a:srcRect/>
          <a:stretch>
            <a:fillRect/>
          </a:stretch>
        </p:blipFill>
        <p:spPr bwMode="auto">
          <a:xfrm>
            <a:off x="0" y="-76200"/>
            <a:ext cx="9144000" cy="1431925"/>
          </a:xfrm>
          <a:prstGeom prst="rect">
            <a:avLst/>
          </a:prstGeom>
          <a:noFill/>
          <a:ln w="9525">
            <a:noFill/>
            <a:miter lim="800000"/>
            <a:headEnd/>
            <a:tailEnd/>
          </a:ln>
        </p:spPr>
      </p:pic>
      <p:sp>
        <p:nvSpPr>
          <p:cNvPr id="1032" name="Title Placeholder 1"/>
          <p:cNvSpPr>
            <a:spLocks noGrp="1"/>
          </p:cNvSpPr>
          <p:nvPr>
            <p:ph type="title"/>
          </p:nvPr>
        </p:nvSpPr>
        <p:spPr bwMode="auto">
          <a:xfrm>
            <a:off x="1828800" y="228600"/>
            <a:ext cx="7162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3" name="Text Placeholder 2"/>
          <p:cNvSpPr>
            <a:spLocks noGrp="1"/>
          </p:cNvSpPr>
          <p:nvPr>
            <p:ph type="body" idx="1"/>
          </p:nvPr>
        </p:nvSpPr>
        <p:spPr bwMode="auto">
          <a:xfrm>
            <a:off x="457200" y="1341438"/>
            <a:ext cx="82296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fontAlgn="base">
        <a:spcBef>
          <a:spcPct val="0"/>
        </a:spcBef>
        <a:spcAft>
          <a:spcPct val="0"/>
        </a:spcAft>
        <a:defRPr sz="3600" b="1" kern="1200">
          <a:solidFill>
            <a:schemeClr val="bg1"/>
          </a:solidFill>
          <a:latin typeface="Arial" pitchFamily="34" charset="0"/>
          <a:ea typeface="+mj-ea"/>
          <a:cs typeface="Arial" pitchFamily="34" charset="0"/>
        </a:defRPr>
      </a:lvl1pPr>
      <a:lvl2pPr algn="l" rtl="0" fontAlgn="base">
        <a:spcBef>
          <a:spcPct val="0"/>
        </a:spcBef>
        <a:spcAft>
          <a:spcPct val="0"/>
        </a:spcAft>
        <a:defRPr sz="3600" b="1">
          <a:solidFill>
            <a:schemeClr val="bg1"/>
          </a:solidFill>
          <a:latin typeface="Arial" charset="0"/>
          <a:cs typeface="Arial" charset="0"/>
        </a:defRPr>
      </a:lvl2pPr>
      <a:lvl3pPr algn="l" rtl="0" fontAlgn="base">
        <a:spcBef>
          <a:spcPct val="0"/>
        </a:spcBef>
        <a:spcAft>
          <a:spcPct val="0"/>
        </a:spcAft>
        <a:defRPr sz="3600" b="1">
          <a:solidFill>
            <a:schemeClr val="bg1"/>
          </a:solidFill>
          <a:latin typeface="Arial" charset="0"/>
          <a:cs typeface="Arial" charset="0"/>
        </a:defRPr>
      </a:lvl3pPr>
      <a:lvl4pPr algn="l" rtl="0" fontAlgn="base">
        <a:spcBef>
          <a:spcPct val="0"/>
        </a:spcBef>
        <a:spcAft>
          <a:spcPct val="0"/>
        </a:spcAft>
        <a:defRPr sz="3600" b="1">
          <a:solidFill>
            <a:schemeClr val="bg1"/>
          </a:solidFill>
          <a:latin typeface="Arial" charset="0"/>
          <a:cs typeface="Arial" charset="0"/>
        </a:defRPr>
      </a:lvl4pPr>
      <a:lvl5pPr algn="l" rtl="0" fontAlgn="base">
        <a:spcBef>
          <a:spcPct val="0"/>
        </a:spcBef>
        <a:spcAft>
          <a:spcPct val="0"/>
        </a:spcAft>
        <a:defRPr sz="3600" b="1">
          <a:solidFill>
            <a:schemeClr val="bg1"/>
          </a:solidFill>
          <a:latin typeface="Arial" charset="0"/>
          <a:cs typeface="Arial" charset="0"/>
        </a:defRPr>
      </a:lvl5pPr>
      <a:lvl6pPr marL="457200" algn="l" rtl="0" fontAlgn="base">
        <a:spcBef>
          <a:spcPct val="0"/>
        </a:spcBef>
        <a:spcAft>
          <a:spcPct val="0"/>
        </a:spcAft>
        <a:defRPr sz="3600" b="1">
          <a:solidFill>
            <a:schemeClr val="bg1"/>
          </a:solidFill>
          <a:latin typeface="Arial" charset="0"/>
          <a:cs typeface="Arial" charset="0"/>
        </a:defRPr>
      </a:lvl6pPr>
      <a:lvl7pPr marL="914400" algn="l" rtl="0" fontAlgn="base">
        <a:spcBef>
          <a:spcPct val="0"/>
        </a:spcBef>
        <a:spcAft>
          <a:spcPct val="0"/>
        </a:spcAft>
        <a:defRPr sz="3600" b="1">
          <a:solidFill>
            <a:schemeClr val="bg1"/>
          </a:solidFill>
          <a:latin typeface="Arial" charset="0"/>
          <a:cs typeface="Arial" charset="0"/>
        </a:defRPr>
      </a:lvl7pPr>
      <a:lvl8pPr marL="1371600" algn="l" rtl="0" fontAlgn="base">
        <a:spcBef>
          <a:spcPct val="0"/>
        </a:spcBef>
        <a:spcAft>
          <a:spcPct val="0"/>
        </a:spcAft>
        <a:defRPr sz="3600" b="1">
          <a:solidFill>
            <a:schemeClr val="bg1"/>
          </a:solidFill>
          <a:latin typeface="Arial" charset="0"/>
          <a:cs typeface="Arial" charset="0"/>
        </a:defRPr>
      </a:lvl8pPr>
      <a:lvl9pPr marL="1828800" algn="l" rtl="0" fontAlgn="base">
        <a:spcBef>
          <a:spcPct val="0"/>
        </a:spcBef>
        <a:spcAft>
          <a:spcPct val="0"/>
        </a:spcAft>
        <a:defRPr sz="3600" b="1">
          <a:solidFill>
            <a:schemeClr val="bg1"/>
          </a:solidFill>
          <a:latin typeface="Arial" charset="0"/>
          <a:cs typeface="Arial" charset="0"/>
        </a:defRPr>
      </a:lvl9pPr>
    </p:titleStyle>
    <p:bodyStyle>
      <a:lvl1pPr marL="342900" indent="-342900" algn="l" rtl="0" fontAlgn="base">
        <a:spcBef>
          <a:spcPct val="20000"/>
        </a:spcBef>
        <a:spcAft>
          <a:spcPct val="0"/>
        </a:spcAft>
        <a:buClr>
          <a:srgbClr val="91191A"/>
        </a:buClr>
        <a:buFont typeface="Wingdings" pitchFamily="2" charset="2"/>
        <a:buChar char="Ø"/>
        <a:defRPr sz="3200" b="1" kern="1200">
          <a:solidFill>
            <a:srgbClr val="262626"/>
          </a:solidFill>
          <a:latin typeface="Arial" pitchFamily="34" charset="0"/>
          <a:ea typeface="+mn-ea"/>
          <a:cs typeface="Arial" pitchFamily="34" charset="0"/>
        </a:defRPr>
      </a:lvl1pPr>
      <a:lvl2pPr marL="742950" indent="-285750" algn="l" rtl="0" fontAlgn="base">
        <a:spcBef>
          <a:spcPct val="20000"/>
        </a:spcBef>
        <a:spcAft>
          <a:spcPct val="0"/>
        </a:spcAft>
        <a:buClr>
          <a:srgbClr val="91191A"/>
        </a:buClr>
        <a:buFont typeface="Wingdings" pitchFamily="2" charset="2"/>
        <a:buChar char="Ø"/>
        <a:defRPr sz="2800" b="1" kern="1200">
          <a:solidFill>
            <a:srgbClr val="262626"/>
          </a:solidFill>
          <a:latin typeface="Arial" pitchFamily="34" charset="0"/>
          <a:ea typeface="+mn-ea"/>
          <a:cs typeface="Arial" pitchFamily="34" charset="0"/>
        </a:defRPr>
      </a:lvl2pPr>
      <a:lvl3pPr marL="1143000" indent="-228600" algn="l" rtl="0" fontAlgn="base">
        <a:spcBef>
          <a:spcPct val="20000"/>
        </a:spcBef>
        <a:spcAft>
          <a:spcPct val="0"/>
        </a:spcAft>
        <a:buClr>
          <a:srgbClr val="91191A"/>
        </a:buClr>
        <a:buFont typeface="Wingdings" pitchFamily="2" charset="2"/>
        <a:buChar char="Ø"/>
        <a:defRPr sz="2400" b="1" kern="1200">
          <a:solidFill>
            <a:srgbClr val="262626"/>
          </a:solidFill>
          <a:latin typeface="Arial" pitchFamily="34" charset="0"/>
          <a:ea typeface="+mn-ea"/>
          <a:cs typeface="Arial" pitchFamily="34" charset="0"/>
        </a:defRPr>
      </a:lvl3pPr>
      <a:lvl4pPr marL="1600200" indent="-228600" algn="l" rtl="0" fontAlgn="base">
        <a:spcBef>
          <a:spcPct val="20000"/>
        </a:spcBef>
        <a:spcAft>
          <a:spcPct val="0"/>
        </a:spcAft>
        <a:buClr>
          <a:srgbClr val="91191A"/>
        </a:buClr>
        <a:buFont typeface="Wingdings" pitchFamily="2" charset="2"/>
        <a:buChar char="Ø"/>
        <a:defRPr sz="2000" b="1" kern="1200">
          <a:solidFill>
            <a:srgbClr val="262626"/>
          </a:solidFill>
          <a:latin typeface="Arial" pitchFamily="34" charset="0"/>
          <a:ea typeface="+mn-ea"/>
          <a:cs typeface="Arial" pitchFamily="34" charset="0"/>
        </a:defRPr>
      </a:lvl4pPr>
      <a:lvl5pPr marL="2057400" indent="-228600" algn="l" rtl="0" fontAlgn="base">
        <a:spcBef>
          <a:spcPct val="20000"/>
        </a:spcBef>
        <a:spcAft>
          <a:spcPct val="0"/>
        </a:spcAft>
        <a:buClr>
          <a:srgbClr val="91191A"/>
        </a:buClr>
        <a:buFont typeface="Wingdings" pitchFamily="2" charset="2"/>
        <a:buChar char="Ø"/>
        <a:defRPr sz="2000" b="1" kern="1200">
          <a:solidFill>
            <a:srgbClr val="26262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0" y="-100013"/>
            <a:ext cx="9144000" cy="6958013"/>
          </a:xfrm>
          <a:prstGeom prst="rect">
            <a:avLst/>
          </a:prstGeom>
          <a:noFill/>
          <a:ln w="9525">
            <a:noFill/>
            <a:miter lim="800000"/>
            <a:headEnd/>
            <a:tailEnd/>
          </a:ln>
        </p:spPr>
      </p:pic>
      <p:sp>
        <p:nvSpPr>
          <p:cNvPr id="11" name="TextBox 10"/>
          <p:cNvSpPr txBox="1"/>
          <p:nvPr/>
        </p:nvSpPr>
        <p:spPr>
          <a:xfrm>
            <a:off x="609600" y="2743200"/>
            <a:ext cx="7924800" cy="646113"/>
          </a:xfrm>
          <a:prstGeom prst="rect">
            <a:avLst/>
          </a:prstGeom>
          <a:noFill/>
        </p:spPr>
        <p:txBody>
          <a:bodyPr>
            <a:spAutoFit/>
          </a:bodyPr>
          <a:lstStyle/>
          <a:p>
            <a:pPr algn="ctr" fontAlgn="auto">
              <a:spcBef>
                <a:spcPts val="0"/>
              </a:spcBef>
              <a:spcAft>
                <a:spcPts val="0"/>
              </a:spcAft>
              <a:defRPr/>
            </a:pPr>
            <a:r>
              <a:rPr lang="en-US" sz="3600" b="1" dirty="0">
                <a:solidFill>
                  <a:schemeClr val="tx1">
                    <a:lumMod val="85000"/>
                    <a:lumOff val="15000"/>
                  </a:schemeClr>
                </a:solidFill>
                <a:latin typeface="Arial" pitchFamily="34" charset="0"/>
                <a:cs typeface="Arial" pitchFamily="34" charset="0"/>
              </a:rPr>
              <a:t>Marketing For a Brave New World!</a:t>
            </a:r>
          </a:p>
        </p:txBody>
      </p:sp>
      <p:pic>
        <p:nvPicPr>
          <p:cNvPr id="3076" name="Picture 11" descr="odometer.png"/>
          <p:cNvPicPr>
            <a:picLocks noChangeAspect="1"/>
          </p:cNvPicPr>
          <p:nvPr/>
        </p:nvPicPr>
        <p:blipFill>
          <a:blip r:embed="rId3" cstate="print"/>
          <a:srcRect/>
          <a:stretch>
            <a:fillRect/>
          </a:stretch>
        </p:blipFill>
        <p:spPr bwMode="auto">
          <a:xfrm>
            <a:off x="3352800" y="4543425"/>
            <a:ext cx="2414588" cy="1171575"/>
          </a:xfrm>
          <a:prstGeom prst="rect">
            <a:avLst/>
          </a:prstGeom>
          <a:noFill/>
          <a:ln w="9525">
            <a:noFill/>
            <a:miter lim="800000"/>
            <a:headEnd/>
            <a:tailEnd/>
          </a:ln>
        </p:spPr>
      </p:pic>
      <p:pic>
        <p:nvPicPr>
          <p:cNvPr id="3077" name="Picture 12" descr="rpm_logo.png"/>
          <p:cNvPicPr>
            <a:picLocks noChangeAspect="1"/>
          </p:cNvPicPr>
          <p:nvPr/>
        </p:nvPicPr>
        <p:blipFill>
          <a:blip r:embed="rId4" cstate="print"/>
          <a:srcRect/>
          <a:stretch>
            <a:fillRect/>
          </a:stretch>
        </p:blipFill>
        <p:spPr bwMode="auto">
          <a:xfrm>
            <a:off x="3733800" y="5715000"/>
            <a:ext cx="1647825" cy="819150"/>
          </a:xfrm>
          <a:prstGeom prst="rect">
            <a:avLst/>
          </a:prstGeom>
          <a:noFill/>
          <a:ln w="9525">
            <a:noFill/>
            <a:miter lim="800000"/>
            <a:headEnd/>
            <a:tailEnd/>
          </a:ln>
        </p:spPr>
      </p:pic>
      <p:pic>
        <p:nvPicPr>
          <p:cNvPr id="3078" name="Picture 13" descr="MAU_logo_front.png"/>
          <p:cNvPicPr>
            <a:picLocks noChangeAspect="1"/>
          </p:cNvPicPr>
          <p:nvPr/>
        </p:nvPicPr>
        <p:blipFill>
          <a:blip r:embed="rId5" cstate="print"/>
          <a:stretch>
            <a:fillRect/>
          </a:stretch>
        </p:blipFill>
        <p:spPr bwMode="auto">
          <a:xfrm>
            <a:off x="0" y="457200"/>
            <a:ext cx="9144000" cy="2286000"/>
          </a:xfrm>
          <a:prstGeom prst="rect">
            <a:avLst/>
          </a:prstGeom>
          <a:noFill/>
          <a:ln w="9525">
            <a:noFill/>
            <a:miter lim="800000"/>
            <a:headEnd/>
            <a:tailEnd/>
          </a:ln>
        </p:spPr>
      </p:pic>
      <p:sp>
        <p:nvSpPr>
          <p:cNvPr id="3079" name="TextBox 14"/>
          <p:cNvSpPr txBox="1">
            <a:spLocks noChangeArrowheads="1"/>
          </p:cNvSpPr>
          <p:nvPr/>
        </p:nvSpPr>
        <p:spPr bwMode="auto">
          <a:xfrm>
            <a:off x="2725668" y="3657600"/>
            <a:ext cx="3592651" cy="569387"/>
          </a:xfrm>
          <a:prstGeom prst="rect">
            <a:avLst/>
          </a:prstGeom>
          <a:noFill/>
          <a:ln w="9525">
            <a:noFill/>
            <a:miter lim="800000"/>
            <a:headEnd/>
            <a:tailEnd/>
          </a:ln>
        </p:spPr>
        <p:txBody>
          <a:bodyPr wrap="none">
            <a:spAutoFit/>
          </a:bodyPr>
          <a:lstStyle/>
          <a:p>
            <a:pPr algn="ctr"/>
            <a:r>
              <a:rPr lang="en-US" sz="1400" i="1" dirty="0">
                <a:latin typeface="Arial" pitchFamily="34" charset="0"/>
                <a:cs typeface="Arial" pitchFamily="34" charset="0"/>
              </a:rPr>
              <a:t>Sponsored by</a:t>
            </a:r>
          </a:p>
          <a:p>
            <a:pPr algn="ctr"/>
            <a:r>
              <a:rPr lang="en-US" sz="1700" b="1" dirty="0">
                <a:solidFill>
                  <a:srgbClr val="91191A"/>
                </a:solidFill>
                <a:latin typeface="Arial" pitchFamily="34" charset="0"/>
                <a:cs typeface="Arial" pitchFamily="34" charset="0"/>
              </a:rPr>
              <a:t>Radix Promotions and Marketing</a:t>
            </a:r>
          </a:p>
        </p:txBody>
      </p:sp>
      <p:sp>
        <p:nvSpPr>
          <p:cNvPr id="3080" name="TextBox 15"/>
          <p:cNvSpPr txBox="1">
            <a:spLocks noChangeArrowheads="1"/>
          </p:cNvSpPr>
          <p:nvPr/>
        </p:nvSpPr>
        <p:spPr bwMode="auto">
          <a:xfrm>
            <a:off x="5257800" y="5759450"/>
            <a:ext cx="295275" cy="184150"/>
          </a:xfrm>
          <a:prstGeom prst="rect">
            <a:avLst/>
          </a:prstGeom>
          <a:noFill/>
          <a:ln w="9525">
            <a:noFill/>
            <a:miter lim="800000"/>
            <a:headEnd/>
            <a:tailEnd/>
          </a:ln>
        </p:spPr>
        <p:txBody>
          <a:bodyPr wrap="none">
            <a:spAutoFit/>
          </a:bodyPr>
          <a:lstStyle/>
          <a:p>
            <a:r>
              <a:rPr lang="en-US" sz="600" b="1">
                <a:solidFill>
                  <a:srgbClr val="FF0000"/>
                </a:solidFill>
              </a:rPr>
              <a:t>TM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71600" y="1828800"/>
            <a:ext cx="6400800" cy="3657600"/>
          </a:xfrm>
          <a:prstGeom prst="rect">
            <a:avLst/>
          </a:prstGeom>
          <a:noFill/>
          <a:ln w="9525">
            <a:noFill/>
            <a:miter lim="800000"/>
            <a:headEnd/>
            <a:tailEnd/>
          </a:ln>
        </p:spPr>
      </p:pic>
      <p:sp>
        <p:nvSpPr>
          <p:cNvPr id="12291" name="Title 1"/>
          <p:cNvSpPr>
            <a:spLocks noGrp="1"/>
          </p:cNvSpPr>
          <p:nvPr>
            <p:ph type="title"/>
          </p:nvPr>
        </p:nvSpPr>
        <p:spPr/>
        <p:txBody>
          <a:bodyPr/>
          <a:lstStyle/>
          <a:p>
            <a:r>
              <a:rPr lang="en-US" sz="2400" smtClean="0">
                <a:latin typeface="Arial" charset="0"/>
                <a:cs typeface="Arial" charset="0"/>
              </a:rPr>
              <a:t>Inbound Marketing Vs. Outbound Marketing</a:t>
            </a:r>
          </a:p>
        </p:txBody>
      </p:sp>
      <p:sp>
        <p:nvSpPr>
          <p:cNvPr id="3" name="Content Placeholder 2"/>
          <p:cNvSpPr>
            <a:spLocks noGrp="1"/>
          </p:cNvSpPr>
          <p:nvPr>
            <p:ph idx="1"/>
          </p:nvPr>
        </p:nvSpPr>
        <p:spPr>
          <a:xfrm rot="10800000" flipV="1">
            <a:off x="304800" y="1219199"/>
            <a:ext cx="7924800" cy="1447800"/>
          </a:xfrm>
        </p:spPr>
        <p:txBody>
          <a:bodyPr rtlCol="0">
            <a:noAutofit/>
          </a:bodyPr>
          <a:lstStyle/>
          <a:p>
            <a:pPr algn="r" fontAlgn="auto">
              <a:spcAft>
                <a:spcPts val="0"/>
              </a:spcAft>
              <a:buFont typeface="Wingdings" pitchFamily="2" charset="2"/>
              <a:buNone/>
              <a:defRPr/>
            </a:pPr>
            <a:r>
              <a:rPr lang="en-US" sz="2400" b="0" dirty="0" smtClean="0">
                <a:solidFill>
                  <a:schemeClr val="tx1">
                    <a:lumMod val="85000"/>
                    <a:lumOff val="15000"/>
                  </a:schemeClr>
                </a:solidFill>
              </a:rPr>
              <a:t>More than half of marketers </a:t>
            </a:r>
            <a:r>
              <a:rPr lang="en-US" dirty="0" smtClean="0">
                <a:solidFill>
                  <a:schemeClr val="tx1">
                    <a:lumMod val="85000"/>
                    <a:lumOff val="15000"/>
                  </a:schemeClr>
                </a:solidFill>
              </a:rPr>
              <a:t>increased</a:t>
            </a:r>
            <a:r>
              <a:rPr lang="en-US" sz="2400" b="0" dirty="0" smtClean="0">
                <a:solidFill>
                  <a:schemeClr val="tx1">
                    <a:lumMod val="85000"/>
                    <a:lumOff val="15000"/>
                  </a:schemeClr>
                </a:solidFill>
              </a:rPr>
              <a:t> their</a:t>
            </a:r>
          </a:p>
          <a:p>
            <a:pPr algn="r" fontAlgn="auto">
              <a:spcAft>
                <a:spcPts val="0"/>
              </a:spcAft>
              <a:buFont typeface="Wingdings" pitchFamily="2" charset="2"/>
              <a:buNone/>
              <a:defRPr/>
            </a:pPr>
            <a:r>
              <a:rPr lang="en-US" sz="2400" b="0" dirty="0" smtClean="0">
                <a:solidFill>
                  <a:schemeClr val="tx1">
                    <a:lumMod val="85000"/>
                    <a:lumOff val="15000"/>
                  </a:schemeClr>
                </a:solidFill>
              </a:rPr>
              <a:t>inbound marketing budget in 2011</a:t>
            </a:r>
            <a:endParaRPr lang="en-US" sz="2400" b="0" dirty="0">
              <a:solidFill>
                <a:schemeClr val="tx1">
                  <a:lumMod val="85000"/>
                  <a:lumOff val="15000"/>
                </a:schemeClr>
              </a:solidFill>
            </a:endParaRPr>
          </a:p>
        </p:txBody>
      </p:sp>
      <p:sp>
        <p:nvSpPr>
          <p:cNvPr id="5" name="Content Placeholder 2"/>
          <p:cNvSpPr txBox="1">
            <a:spLocks/>
          </p:cNvSpPr>
          <p:nvPr/>
        </p:nvSpPr>
        <p:spPr bwMode="auto">
          <a:xfrm rot="10800000" flipV="1">
            <a:off x="457200" y="5867399"/>
            <a:ext cx="8229600" cy="533400"/>
          </a:xfrm>
          <a:prstGeom prst="rect">
            <a:avLst/>
          </a:prstGeom>
          <a:noFill/>
          <a:ln w="9525">
            <a:noFill/>
            <a:miter lim="800000"/>
            <a:headEnd/>
            <a:tailEnd/>
          </a:ln>
        </p:spPr>
        <p:txBody>
          <a:bodyPr vert="horz" wrap="square" lIns="91440" tIns="0" rIns="91440" bIns="0" numCol="1" rtlCol="0" anchor="t" anchorCtr="0" compatLnSpc="1">
            <a:prstTxWarp prst="textNoShape">
              <a:avLst/>
            </a:prstTxWarp>
            <a:normAutofit/>
          </a:bodyPr>
          <a:lstStyle/>
          <a:p>
            <a:pPr marL="514350" marR="0" lvl="0" indent="-514350" algn="ctr" defTabSz="914400" rtl="0" eaLnBrk="1" fontAlgn="auto" latinLnBrk="0" hangingPunct="1">
              <a:lnSpc>
                <a:spcPct val="100000"/>
              </a:lnSpc>
              <a:spcBef>
                <a:spcPts val="600"/>
              </a:spcBef>
              <a:spcAft>
                <a:spcPts val="0"/>
              </a:spcAft>
              <a:buClr>
                <a:srgbClr val="91191A"/>
              </a:buClr>
              <a:buSzPct val="110000"/>
              <a:buFont typeface="Wingdings" pitchFamily="2" charset="2"/>
              <a:buNone/>
              <a:tabLst/>
              <a:defRPr/>
            </a:pPr>
            <a:r>
              <a:rPr kumimoji="0" lang="en-US" sz="1200" b="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SOURCE: HUBSPOT STATE OF INBOUND MARKETING REPORT, 2011</a:t>
            </a:r>
            <a:endParaRPr kumimoji="0" lang="en-US" sz="120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a:buFont typeface="Wingdings" pitchFamily="2" charset="2"/>
              <a:buNone/>
            </a:pPr>
            <a:endParaRPr lang="en-US" dirty="0" smtClean="0">
              <a:latin typeface="Arial" charset="0"/>
              <a:cs typeface="Arial" charset="0"/>
            </a:endParaRPr>
          </a:p>
          <a:p>
            <a:pPr>
              <a:buFont typeface="Wingdings" pitchFamily="2" charset="2"/>
              <a:buNone/>
            </a:pPr>
            <a:r>
              <a:rPr lang="en-US" sz="4000" dirty="0" smtClean="0">
                <a:solidFill>
                  <a:srgbClr val="91191A"/>
                </a:solidFill>
                <a:latin typeface="Arial" charset="0"/>
                <a:cs typeface="Arial" charset="0"/>
              </a:rPr>
              <a:t>Fact:</a:t>
            </a:r>
          </a:p>
          <a:p>
            <a:pPr>
              <a:buFont typeface="Wingdings" pitchFamily="2" charset="2"/>
              <a:buNone/>
            </a:pPr>
            <a:r>
              <a:rPr lang="en-US" sz="4000" b="0" dirty="0" smtClean="0">
                <a:latin typeface="Arial" charset="0"/>
                <a:cs typeface="Arial" charset="0"/>
              </a:rPr>
              <a:t>    Inbound marketing is a lot more cost effective than traditional, outbound marketing</a:t>
            </a:r>
          </a:p>
        </p:txBody>
      </p:sp>
      <p:sp>
        <p:nvSpPr>
          <p:cNvPr id="13315" name="Title 1"/>
          <p:cNvSpPr>
            <a:spLocks noGrp="1"/>
          </p:cNvSpPr>
          <p:nvPr>
            <p:ph type="title"/>
          </p:nvPr>
        </p:nvSpPr>
        <p:spPr/>
        <p:txBody>
          <a:bodyPr/>
          <a:lstStyle/>
          <a:p>
            <a:r>
              <a:rPr lang="en-US" sz="2400" smtClean="0">
                <a:latin typeface="Arial" charset="0"/>
                <a:cs typeface="Arial" charset="0"/>
              </a:rPr>
              <a:t>Inbound Marketing Vs. Outbound Marketing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78192" y="2057400"/>
            <a:ext cx="3355608" cy="4191000"/>
          </a:xfrm>
          <a:prstGeom prst="rect">
            <a:avLst/>
          </a:prstGeom>
          <a:noFill/>
          <a:ln w="9525">
            <a:noFill/>
            <a:miter lim="800000"/>
            <a:headEnd/>
            <a:tailEnd/>
          </a:ln>
        </p:spPr>
      </p:pic>
      <p:sp>
        <p:nvSpPr>
          <p:cNvPr id="15363" name="Title 1"/>
          <p:cNvSpPr>
            <a:spLocks noGrp="1"/>
          </p:cNvSpPr>
          <p:nvPr>
            <p:ph type="title"/>
          </p:nvPr>
        </p:nvSpPr>
        <p:spPr/>
        <p:txBody>
          <a:bodyPr/>
          <a:lstStyle/>
          <a:p>
            <a:r>
              <a:rPr lang="en-US" sz="2400" smtClean="0">
                <a:latin typeface="Arial" charset="0"/>
                <a:cs typeface="Arial" charset="0"/>
              </a:rPr>
              <a:t>Inbound Marketing Vs. Outbound Marketing</a:t>
            </a:r>
          </a:p>
        </p:txBody>
      </p:sp>
      <p:sp>
        <p:nvSpPr>
          <p:cNvPr id="3" name="Content Placeholder 2"/>
          <p:cNvSpPr>
            <a:spLocks noGrp="1"/>
          </p:cNvSpPr>
          <p:nvPr>
            <p:ph idx="1"/>
          </p:nvPr>
        </p:nvSpPr>
        <p:spPr>
          <a:xfrm>
            <a:off x="0" y="1066800"/>
            <a:ext cx="8839200" cy="1249362"/>
          </a:xfrm>
        </p:spPr>
        <p:txBody>
          <a:bodyPr rtlCol="0">
            <a:normAutofit/>
          </a:bodyPr>
          <a:lstStyle/>
          <a:p>
            <a:pPr algn="r" fontAlgn="auto">
              <a:spcBef>
                <a:spcPts val="0"/>
              </a:spcBef>
              <a:spcAft>
                <a:spcPts val="0"/>
              </a:spcAft>
              <a:buFont typeface="Wingdings" pitchFamily="2" charset="2"/>
              <a:buNone/>
              <a:defRPr/>
            </a:pPr>
            <a:r>
              <a:rPr lang="en-US" sz="2800" b="0" i="1" dirty="0" smtClean="0">
                <a:solidFill>
                  <a:schemeClr val="tx1">
                    <a:lumMod val="85000"/>
                    <a:lumOff val="15000"/>
                  </a:schemeClr>
                </a:solidFill>
              </a:rPr>
              <a:t>   Inbound marketing costs </a:t>
            </a:r>
            <a:r>
              <a:rPr lang="en-US" sz="3600" i="1" dirty="0" smtClean="0">
                <a:solidFill>
                  <a:schemeClr val="tx1">
                    <a:lumMod val="85000"/>
                    <a:lumOff val="15000"/>
                  </a:schemeClr>
                </a:solidFill>
              </a:rPr>
              <a:t>62% less </a:t>
            </a:r>
            <a:r>
              <a:rPr lang="en-US" sz="2800" b="0" i="1" dirty="0" smtClean="0">
                <a:solidFill>
                  <a:schemeClr val="tx1">
                    <a:lumMod val="85000"/>
                    <a:lumOff val="15000"/>
                  </a:schemeClr>
                </a:solidFill>
              </a:rPr>
              <a:t>per</a:t>
            </a:r>
          </a:p>
          <a:p>
            <a:pPr algn="r" fontAlgn="auto">
              <a:spcBef>
                <a:spcPts val="0"/>
              </a:spcBef>
              <a:spcAft>
                <a:spcPts val="0"/>
              </a:spcAft>
              <a:buFont typeface="Wingdings" pitchFamily="2" charset="2"/>
              <a:buNone/>
              <a:defRPr/>
            </a:pPr>
            <a:r>
              <a:rPr lang="en-US" sz="2800" b="0" i="1" dirty="0" smtClean="0">
                <a:solidFill>
                  <a:schemeClr val="tx1">
                    <a:lumMod val="85000"/>
                    <a:lumOff val="15000"/>
                  </a:schemeClr>
                </a:solidFill>
              </a:rPr>
              <a:t>lead than traditional, outbound marketing</a:t>
            </a:r>
            <a:endParaRPr lang="en-US" sz="2800" b="0" i="1" dirty="0">
              <a:solidFill>
                <a:schemeClr val="tx1">
                  <a:lumMod val="85000"/>
                  <a:lumOff val="15000"/>
                </a:schemeClr>
              </a:solidFill>
            </a:endParaRPr>
          </a:p>
        </p:txBody>
      </p:sp>
      <p:sp>
        <p:nvSpPr>
          <p:cNvPr id="6" name="TextBox 5"/>
          <p:cNvSpPr txBox="1"/>
          <p:nvPr/>
        </p:nvSpPr>
        <p:spPr>
          <a:xfrm>
            <a:off x="3657600" y="5791200"/>
            <a:ext cx="2070182" cy="276999"/>
          </a:xfrm>
          <a:prstGeom prst="rect">
            <a:avLst/>
          </a:prstGeom>
          <a:noFill/>
        </p:spPr>
        <p:txBody>
          <a:bodyPr wrap="none" rtlCol="0">
            <a:spAutoFit/>
          </a:bodyPr>
          <a:lstStyle/>
          <a:p>
            <a:r>
              <a:rPr lang="en-US" sz="1200" dirty="0" smtClean="0">
                <a:solidFill>
                  <a:schemeClr val="bg1">
                    <a:lumMod val="50000"/>
                  </a:schemeClr>
                </a:solidFill>
              </a:rPr>
              <a:t>SOURCE: HUBSPOT, 2011</a:t>
            </a:r>
            <a:endParaRPr lang="en-US" sz="1200" dirty="0">
              <a:solidFill>
                <a:schemeClr val="bg1">
                  <a:lumMod val="50000"/>
                </a:schemeClr>
              </a:solidFill>
            </a:endParaRPr>
          </a:p>
        </p:txBody>
      </p:sp>
      <p:pic>
        <p:nvPicPr>
          <p:cNvPr id="3076" name="Picture 4"/>
          <p:cNvPicPr>
            <a:picLocks noChangeAspect="1" noChangeArrowheads="1"/>
          </p:cNvPicPr>
          <p:nvPr/>
        </p:nvPicPr>
        <p:blipFill>
          <a:blip r:embed="rId3" cstate="print"/>
          <a:srcRect/>
          <a:stretch>
            <a:fillRect/>
          </a:stretch>
        </p:blipFill>
        <p:spPr bwMode="auto">
          <a:xfrm>
            <a:off x="4800600" y="2347937"/>
            <a:ext cx="3803687" cy="29098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5238"/>
            <a:ext cx="9144000" cy="1477962"/>
          </a:xfrm>
        </p:spPr>
        <p:txBody>
          <a:bodyPr rtlCol="0">
            <a:normAutofit/>
          </a:bodyPr>
          <a:lstStyle/>
          <a:p>
            <a:pPr algn="ctr" fontAlgn="auto">
              <a:spcBef>
                <a:spcPts val="0"/>
              </a:spcBef>
              <a:spcAft>
                <a:spcPts val="0"/>
              </a:spcAft>
              <a:buFont typeface="Wingdings" pitchFamily="2" charset="2"/>
              <a:buNone/>
              <a:defRPr/>
            </a:pPr>
            <a:r>
              <a:rPr lang="en-US" sz="2600" b="0" dirty="0" smtClean="0">
                <a:solidFill>
                  <a:schemeClr val="tx1">
                    <a:lumMod val="85000"/>
                    <a:lumOff val="15000"/>
                  </a:schemeClr>
                </a:solidFill>
              </a:rPr>
              <a:t>Inbound marketing tactics don’t just generate leads.</a:t>
            </a:r>
          </a:p>
          <a:p>
            <a:pPr algn="ctr" fontAlgn="auto">
              <a:spcBef>
                <a:spcPts val="0"/>
              </a:spcBef>
              <a:spcAft>
                <a:spcPts val="0"/>
              </a:spcAft>
              <a:buFont typeface="Wingdings" pitchFamily="2" charset="2"/>
              <a:buNone/>
              <a:defRPr/>
            </a:pPr>
            <a:r>
              <a:rPr lang="en-US" sz="2600" b="0" dirty="0" smtClean="0">
                <a:solidFill>
                  <a:schemeClr val="tx1">
                    <a:lumMod val="85000"/>
                    <a:lumOff val="15000"/>
                  </a:schemeClr>
                </a:solidFill>
              </a:rPr>
              <a:t>They generate </a:t>
            </a:r>
            <a:r>
              <a:rPr lang="en-US" sz="3600" dirty="0" smtClean="0">
                <a:solidFill>
                  <a:schemeClr val="tx1">
                    <a:lumMod val="85000"/>
                    <a:lumOff val="15000"/>
                  </a:schemeClr>
                </a:solidFill>
              </a:rPr>
              <a:t>revenue</a:t>
            </a:r>
            <a:r>
              <a:rPr lang="en-US" sz="2800" dirty="0" smtClean="0">
                <a:solidFill>
                  <a:schemeClr val="tx1">
                    <a:lumMod val="85000"/>
                    <a:lumOff val="15000"/>
                  </a:schemeClr>
                </a:solidFill>
              </a:rPr>
              <a:t>.</a:t>
            </a:r>
            <a:endParaRPr lang="en-US" sz="2800" dirty="0">
              <a:solidFill>
                <a:schemeClr val="tx1">
                  <a:lumMod val="85000"/>
                  <a:lumOff val="15000"/>
                </a:schemeClr>
              </a:solidFill>
            </a:endParaRPr>
          </a:p>
        </p:txBody>
      </p:sp>
      <p:sp>
        <p:nvSpPr>
          <p:cNvPr id="16387" name="Title 1"/>
          <p:cNvSpPr>
            <a:spLocks noGrp="1"/>
          </p:cNvSpPr>
          <p:nvPr>
            <p:ph type="title"/>
          </p:nvPr>
        </p:nvSpPr>
        <p:spPr/>
        <p:txBody>
          <a:bodyPr/>
          <a:lstStyle/>
          <a:p>
            <a:r>
              <a:rPr lang="en-US" sz="2400" smtClean="0">
                <a:latin typeface="Arial" charset="0"/>
                <a:cs typeface="Arial" charset="0"/>
              </a:rPr>
              <a:t>Inbound Marketing Vs. Outbound Marketing</a:t>
            </a:r>
          </a:p>
        </p:txBody>
      </p:sp>
      <p:pic>
        <p:nvPicPr>
          <p:cNvPr id="4098" name="Picture 2"/>
          <p:cNvPicPr>
            <a:picLocks noChangeAspect="1" noChangeArrowheads="1"/>
          </p:cNvPicPr>
          <p:nvPr/>
        </p:nvPicPr>
        <p:blipFill>
          <a:blip r:embed="rId3" cstate="print"/>
          <a:srcRect/>
          <a:stretch>
            <a:fillRect/>
          </a:stretch>
        </p:blipFill>
        <p:spPr bwMode="auto">
          <a:xfrm>
            <a:off x="1663678" y="2362200"/>
            <a:ext cx="5575322" cy="3429000"/>
          </a:xfrm>
          <a:prstGeom prst="rect">
            <a:avLst/>
          </a:prstGeom>
          <a:noFill/>
          <a:ln w="9525">
            <a:noFill/>
            <a:miter lim="800000"/>
            <a:headEnd/>
            <a:tailEnd/>
          </a:ln>
        </p:spPr>
      </p:pic>
      <p:sp>
        <p:nvSpPr>
          <p:cNvPr id="6" name="TextBox 5"/>
          <p:cNvSpPr txBox="1"/>
          <p:nvPr/>
        </p:nvSpPr>
        <p:spPr>
          <a:xfrm>
            <a:off x="1905000" y="5971401"/>
            <a:ext cx="5235023" cy="276999"/>
          </a:xfrm>
          <a:prstGeom prst="rect">
            <a:avLst/>
          </a:prstGeom>
          <a:noFill/>
        </p:spPr>
        <p:txBody>
          <a:bodyPr wrap="none" rtlCol="0">
            <a:spAutoFit/>
          </a:bodyPr>
          <a:lstStyle/>
          <a:p>
            <a:r>
              <a:rPr lang="en-US" sz="1200" dirty="0" smtClean="0">
                <a:solidFill>
                  <a:schemeClr val="bg1">
                    <a:lumMod val="50000"/>
                  </a:schemeClr>
                </a:solidFill>
              </a:rPr>
              <a:t>SOURCE: HUBSPOT STATE OF INBOUND MARKETING REPORT, 2011</a:t>
            </a:r>
            <a:endParaRPr lang="en-US" sz="1200" dirty="0">
              <a:solidFill>
                <a:schemeClr val="bg1">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2400" smtClean="0">
                <a:latin typeface="Arial" charset="0"/>
                <a:cs typeface="Arial" charset="0"/>
              </a:rPr>
              <a:t>Inbound Marketing Vs. Outbound Marketing</a:t>
            </a:r>
          </a:p>
        </p:txBody>
      </p:sp>
      <p:sp>
        <p:nvSpPr>
          <p:cNvPr id="17411" name="Content Placeholder 2"/>
          <p:cNvSpPr>
            <a:spLocks noGrp="1"/>
          </p:cNvSpPr>
          <p:nvPr>
            <p:ph idx="1"/>
          </p:nvPr>
        </p:nvSpPr>
        <p:spPr>
          <a:xfrm>
            <a:off x="685800" y="2209800"/>
            <a:ext cx="8001000" cy="2819400"/>
          </a:xfrm>
        </p:spPr>
        <p:txBody>
          <a:bodyPr/>
          <a:lstStyle/>
          <a:p>
            <a:pPr>
              <a:buFont typeface="Wingdings" pitchFamily="2" charset="2"/>
              <a:buNone/>
            </a:pPr>
            <a:r>
              <a:rPr lang="en-US" sz="4400" dirty="0" smtClean="0">
                <a:latin typeface="Arial" charset="0"/>
                <a:cs typeface="Arial" charset="0"/>
              </a:rPr>
              <a:t>The Bottom Line:</a:t>
            </a:r>
          </a:p>
          <a:p>
            <a:pPr>
              <a:buFont typeface="Wingdings" pitchFamily="2" charset="2"/>
              <a:buNone/>
            </a:pPr>
            <a:r>
              <a:rPr lang="en-US" sz="4800" b="0" dirty="0" smtClean="0">
                <a:latin typeface="Arial" charset="0"/>
                <a:cs typeface="Arial" charset="0"/>
              </a:rPr>
              <a:t>   </a:t>
            </a:r>
          </a:p>
          <a:p>
            <a:pPr>
              <a:buFont typeface="Wingdings" pitchFamily="2" charset="2"/>
              <a:buNone/>
            </a:pPr>
            <a:r>
              <a:rPr lang="en-US" sz="5000" b="0" dirty="0" smtClean="0">
                <a:latin typeface="Arial" charset="0"/>
                <a:cs typeface="Arial" charset="0"/>
              </a:rPr>
              <a:t>Go inbound or go home!!!</a:t>
            </a:r>
          </a:p>
          <a:p>
            <a:pPr>
              <a:buFont typeface="Wingdings" pitchFamily="2" charset="2"/>
              <a:buNone/>
            </a:pPr>
            <a:endParaRPr lang="en-US" sz="4800" dirty="0" smtClean="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2400" smtClean="0">
                <a:latin typeface="Arial" charset="0"/>
                <a:cs typeface="Arial" charset="0"/>
              </a:rPr>
              <a:t>Demand Generation &amp; Marketing Automation</a:t>
            </a:r>
          </a:p>
        </p:txBody>
      </p:sp>
      <p:sp>
        <p:nvSpPr>
          <p:cNvPr id="18435" name="Content Placeholder 2"/>
          <p:cNvSpPr>
            <a:spLocks noGrp="1"/>
          </p:cNvSpPr>
          <p:nvPr>
            <p:ph idx="1"/>
          </p:nvPr>
        </p:nvSpPr>
        <p:spPr>
          <a:xfrm>
            <a:off x="457200" y="3048000"/>
            <a:ext cx="8305800" cy="1219200"/>
          </a:xfrm>
        </p:spPr>
        <p:txBody>
          <a:bodyPr/>
          <a:lstStyle/>
          <a:p>
            <a:pPr algn="ctr">
              <a:buFont typeface="Wingdings" pitchFamily="2" charset="2"/>
              <a:buNone/>
            </a:pPr>
            <a:r>
              <a:rPr lang="en-US" sz="4800" dirty="0" smtClean="0">
                <a:latin typeface="Arial" charset="0"/>
                <a:cs typeface="Arial" charset="0"/>
              </a:rPr>
              <a:t>So Now What????!!!!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2400" smtClean="0">
                <a:latin typeface="Arial" charset="0"/>
                <a:cs typeface="Arial" charset="0"/>
              </a:rPr>
              <a:t>Demand Generation &amp; Marketing Automation</a:t>
            </a:r>
          </a:p>
        </p:txBody>
      </p:sp>
      <p:sp>
        <p:nvSpPr>
          <p:cNvPr id="19459" name="Content Placeholder 2"/>
          <p:cNvSpPr>
            <a:spLocks noGrp="1"/>
          </p:cNvSpPr>
          <p:nvPr>
            <p:ph idx="1"/>
          </p:nvPr>
        </p:nvSpPr>
        <p:spPr>
          <a:xfrm>
            <a:off x="457200" y="1447800"/>
            <a:ext cx="8229600" cy="4800600"/>
          </a:xfrm>
        </p:spPr>
        <p:txBody>
          <a:bodyPr/>
          <a:lstStyle/>
          <a:p>
            <a:pPr>
              <a:buNone/>
            </a:pPr>
            <a:r>
              <a:rPr lang="en-US" sz="4000" dirty="0" smtClean="0">
                <a:solidFill>
                  <a:srgbClr val="91191A"/>
                </a:solidFill>
                <a:latin typeface="Arial" charset="0"/>
                <a:cs typeface="Arial" charset="0"/>
              </a:rPr>
              <a:t>What is Demand Generation?</a:t>
            </a:r>
          </a:p>
          <a:p>
            <a:pPr>
              <a:buNone/>
            </a:pPr>
            <a:r>
              <a:rPr lang="en-US" sz="1200" dirty="0" smtClean="0"/>
              <a:t>	</a:t>
            </a:r>
          </a:p>
          <a:p>
            <a:r>
              <a:rPr lang="en-US" sz="2200" b="0" dirty="0" smtClean="0"/>
              <a:t>Demand Generation is the focus of targeted marketing programs to drive awareness and interest in a company's products and/or services. </a:t>
            </a:r>
          </a:p>
          <a:p>
            <a:endParaRPr lang="en-US" sz="1400" b="0" dirty="0" smtClean="0"/>
          </a:p>
          <a:p>
            <a:r>
              <a:rPr lang="en-US" sz="2200" b="0" dirty="0" smtClean="0"/>
              <a:t>Commonly used in business to business, business to government, or longer sales cycle business to consumer sales cycles, demand generation involves multiple areas of marketing and is really the marriage of marketing programs coupled with a structured sales process.</a:t>
            </a:r>
          </a:p>
          <a:p>
            <a:pPr>
              <a:buNone/>
            </a:pPr>
            <a:endParaRPr lang="en-US" sz="1800" b="0" dirty="0" smtClean="0"/>
          </a:p>
          <a:p>
            <a:pPr>
              <a:buNone/>
            </a:pPr>
            <a:r>
              <a:rPr lang="en-US" sz="1800" b="0" dirty="0" smtClean="0"/>
              <a:t>	</a:t>
            </a:r>
            <a:endParaRPr lang="en-US" dirty="0" smtClean="0">
              <a:latin typeface="Arial"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2400" smtClean="0">
                <a:latin typeface="Arial" charset="0"/>
                <a:cs typeface="Arial" charset="0"/>
              </a:rPr>
              <a:t>Demand Generation &amp; Marketing Automation</a:t>
            </a:r>
          </a:p>
        </p:txBody>
      </p:sp>
      <p:sp>
        <p:nvSpPr>
          <p:cNvPr id="19459" name="Content Placeholder 2"/>
          <p:cNvSpPr>
            <a:spLocks noGrp="1"/>
          </p:cNvSpPr>
          <p:nvPr>
            <p:ph idx="1"/>
          </p:nvPr>
        </p:nvSpPr>
        <p:spPr>
          <a:xfrm>
            <a:off x="457200" y="1676400"/>
            <a:ext cx="8229600" cy="4495800"/>
          </a:xfrm>
        </p:spPr>
        <p:txBody>
          <a:bodyPr/>
          <a:lstStyle/>
          <a:p>
            <a:pPr>
              <a:buNone/>
            </a:pPr>
            <a:r>
              <a:rPr lang="en-US" sz="2500" dirty="0" smtClean="0">
                <a:solidFill>
                  <a:srgbClr val="91191A"/>
                </a:solidFill>
              </a:rPr>
              <a:t>Three key elements a Demand Generation approach:</a:t>
            </a:r>
            <a:r>
              <a:rPr lang="en-US" sz="1800" dirty="0" smtClean="0"/>
              <a:t/>
            </a:r>
            <a:br>
              <a:rPr lang="en-US" sz="1800" dirty="0" smtClean="0"/>
            </a:br>
            <a:r>
              <a:rPr lang="en-US" sz="1800" dirty="0" smtClean="0"/>
              <a:t/>
            </a:r>
            <a:br>
              <a:rPr lang="en-US" sz="1800" dirty="0" smtClean="0"/>
            </a:br>
            <a:r>
              <a:rPr lang="en-US" sz="2000" b="0" dirty="0" smtClean="0"/>
              <a:t> 1. Building a holistic, integrated set of buyer nurturing programs that enable marketing to operate at the center of—and lead—the customer acquisition, adoption and renewal processes.</a:t>
            </a:r>
            <a:br>
              <a:rPr lang="en-US" sz="2000" b="0" dirty="0" smtClean="0"/>
            </a:br>
            <a:r>
              <a:rPr lang="en-US" sz="2000" b="0" dirty="0" smtClean="0"/>
              <a:t/>
            </a:r>
            <a:br>
              <a:rPr lang="en-US" sz="2000" b="0" dirty="0" smtClean="0"/>
            </a:br>
            <a:r>
              <a:rPr lang="en-US" sz="2000" b="0" dirty="0" smtClean="0"/>
              <a:t> 2. Leveraging </a:t>
            </a:r>
            <a:r>
              <a:rPr lang="en-US" sz="2000" dirty="0" smtClean="0"/>
              <a:t>Marketing Automation </a:t>
            </a:r>
            <a:r>
              <a:rPr lang="en-US" sz="2000" b="0" dirty="0" smtClean="0"/>
              <a:t>as the core infrastructure to power Demand Generation programs. </a:t>
            </a:r>
            <a:br>
              <a:rPr lang="en-US" sz="2000" b="0" dirty="0" smtClean="0"/>
            </a:br>
            <a:r>
              <a:rPr lang="en-US" sz="2000" b="0" dirty="0" smtClean="0"/>
              <a:t/>
            </a:r>
            <a:br>
              <a:rPr lang="en-US" sz="2000" b="0" dirty="0" smtClean="0"/>
            </a:br>
            <a:r>
              <a:rPr lang="en-US" sz="2000" b="0" dirty="0" smtClean="0"/>
              <a:t> 3. Creating a set of business processes to integrate the marketing and sales teams, closely track and optimize marketing spend and capitalize on a company's existing success.</a:t>
            </a:r>
            <a:endParaRPr lang="en-US" sz="2000" b="0" dirty="0" smtClean="0">
              <a:latin typeface="Arial"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2400" dirty="0" smtClean="0">
                <a:latin typeface="Arial" charset="0"/>
                <a:cs typeface="Arial" charset="0"/>
              </a:rPr>
              <a:t>Demand Generation &amp; Marketing Automation</a:t>
            </a:r>
          </a:p>
        </p:txBody>
      </p:sp>
      <p:sp>
        <p:nvSpPr>
          <p:cNvPr id="19459" name="Content Placeholder 2"/>
          <p:cNvSpPr>
            <a:spLocks noGrp="1"/>
          </p:cNvSpPr>
          <p:nvPr>
            <p:ph idx="1"/>
          </p:nvPr>
        </p:nvSpPr>
        <p:spPr>
          <a:xfrm>
            <a:off x="381000" y="1219200"/>
            <a:ext cx="8686800" cy="4800600"/>
          </a:xfrm>
        </p:spPr>
        <p:txBody>
          <a:bodyPr/>
          <a:lstStyle/>
          <a:p>
            <a:pPr eaLnBrk="1" hangingPunct="1">
              <a:buFont typeface="Arial" charset="0"/>
              <a:buNone/>
            </a:pPr>
            <a:endParaRPr lang="en-US" sz="2800" dirty="0" smtClean="0">
              <a:latin typeface="Arial" charset="0"/>
              <a:cs typeface="Arial" charset="0"/>
            </a:endParaRPr>
          </a:p>
          <a:p>
            <a:pPr eaLnBrk="1" hangingPunct="1">
              <a:buFont typeface="Arial" charset="0"/>
              <a:buNone/>
            </a:pPr>
            <a:r>
              <a:rPr lang="en-US" dirty="0" smtClean="0">
                <a:solidFill>
                  <a:srgbClr val="91191A"/>
                </a:solidFill>
                <a:latin typeface="Arial" charset="0"/>
                <a:cs typeface="Arial" charset="0"/>
              </a:rPr>
              <a:t>Data Points</a:t>
            </a:r>
          </a:p>
          <a:p>
            <a:pPr eaLnBrk="1" hangingPunct="1">
              <a:buFont typeface="Arial" charset="0"/>
              <a:buNone/>
            </a:pPr>
            <a:endParaRPr lang="en-US" sz="1200" dirty="0" smtClean="0">
              <a:latin typeface="Arial" charset="0"/>
              <a:cs typeface="Arial" charset="0"/>
            </a:endParaRPr>
          </a:p>
          <a:p>
            <a:pPr eaLnBrk="1" hangingPunct="1"/>
            <a:r>
              <a:rPr lang="en-US" sz="2000" dirty="0" smtClean="0">
                <a:latin typeface="Arial" charset="0"/>
                <a:cs typeface="Arial" charset="0"/>
              </a:rPr>
              <a:t>Only 2-5% of companies today are using marketing automation </a:t>
            </a:r>
            <a:br>
              <a:rPr lang="en-US" sz="2000" dirty="0" smtClean="0">
                <a:latin typeface="Arial" charset="0"/>
                <a:cs typeface="Arial" charset="0"/>
              </a:rPr>
            </a:br>
            <a:r>
              <a:rPr lang="en-US" sz="1400" b="0" dirty="0" smtClean="0">
                <a:latin typeface="Arial" charset="0"/>
                <a:cs typeface="Arial" charset="0"/>
              </a:rPr>
              <a:t>(Laura Ramos, Forrester)</a:t>
            </a:r>
          </a:p>
          <a:p>
            <a:pPr eaLnBrk="1" hangingPunct="1"/>
            <a:endParaRPr lang="en-US" sz="2000" dirty="0" smtClean="0">
              <a:latin typeface="Arial" charset="0"/>
              <a:cs typeface="Arial" charset="0"/>
            </a:endParaRPr>
          </a:p>
          <a:p>
            <a:pPr eaLnBrk="1" hangingPunct="1"/>
            <a:r>
              <a:rPr lang="en-US" sz="2000" dirty="0" smtClean="0">
                <a:latin typeface="Arial" charset="0"/>
                <a:cs typeface="Arial" charset="0"/>
              </a:rPr>
              <a:t>89% of companies struggle with automating marketing functions  </a:t>
            </a:r>
            <a:br>
              <a:rPr lang="en-US" sz="2000" dirty="0" smtClean="0">
                <a:latin typeface="Arial" charset="0"/>
                <a:cs typeface="Arial" charset="0"/>
              </a:rPr>
            </a:br>
            <a:r>
              <a:rPr lang="en-US" sz="1400" b="0" dirty="0" smtClean="0">
                <a:latin typeface="Arial" charset="0"/>
                <a:cs typeface="Arial" charset="0"/>
              </a:rPr>
              <a:t>(Aberdeen)</a:t>
            </a:r>
          </a:p>
          <a:p>
            <a:pPr eaLnBrk="1" hangingPunct="1"/>
            <a:endParaRPr lang="en-US" sz="2000" dirty="0" smtClean="0">
              <a:latin typeface="Arial" charset="0"/>
              <a:cs typeface="Arial" charset="0"/>
            </a:endParaRPr>
          </a:p>
          <a:p>
            <a:pPr eaLnBrk="1" hangingPunct="1"/>
            <a:r>
              <a:rPr lang="en-US" sz="2000" dirty="0" smtClean="0">
                <a:latin typeface="Arial" charset="0"/>
                <a:cs typeface="Arial" charset="0"/>
              </a:rPr>
              <a:t>Today, only 27% of all closed sales come from leads</a:t>
            </a:r>
          </a:p>
          <a:p>
            <a:pPr eaLnBrk="1" hangingPunct="1">
              <a:buNone/>
            </a:pPr>
            <a:r>
              <a:rPr lang="en-US" sz="2000" dirty="0" smtClean="0">
                <a:latin typeface="Arial" charset="0"/>
                <a:cs typeface="Arial" charset="0"/>
              </a:rPr>
              <a:t>	generated by marketing </a:t>
            </a:r>
            <a:br>
              <a:rPr lang="en-US" sz="2000" dirty="0" smtClean="0">
                <a:latin typeface="Arial" charset="0"/>
                <a:cs typeface="Arial" charset="0"/>
              </a:rPr>
            </a:br>
            <a:r>
              <a:rPr lang="en-US" sz="1400" b="0" dirty="0" smtClean="0">
                <a:latin typeface="Arial" charset="0"/>
                <a:cs typeface="Arial" charset="0"/>
              </a:rPr>
              <a:t>(Sirius Research)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7239000" y="5486400"/>
            <a:ext cx="1905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Content Placeholder 3"/>
          <p:cNvGrpSpPr>
            <a:grpSpLocks noGrp="1"/>
          </p:cNvGrpSpPr>
          <p:nvPr>
            <p:ph idx="1"/>
          </p:nvPr>
        </p:nvGrpSpPr>
        <p:grpSpPr>
          <a:xfrm>
            <a:off x="304800" y="1600200"/>
            <a:ext cx="8686800" cy="4450136"/>
            <a:chOff x="228600" y="1066800"/>
            <a:chExt cx="8839200" cy="5105400"/>
          </a:xfrm>
        </p:grpSpPr>
        <p:sp>
          <p:nvSpPr>
            <p:cNvPr id="5" name="Rectangle 4"/>
            <p:cNvSpPr>
              <a:spLocks noChangeArrowheads="1"/>
            </p:cNvSpPr>
            <p:nvPr/>
          </p:nvSpPr>
          <p:spPr bwMode="auto">
            <a:xfrm>
              <a:off x="228600" y="1066800"/>
              <a:ext cx="8763000" cy="2438400"/>
            </a:xfrm>
            <a:prstGeom prst="rect">
              <a:avLst/>
            </a:prstGeom>
            <a:gradFill rotWithShape="1">
              <a:gsLst>
                <a:gs pos="0">
                  <a:srgbClr val="D9D9D9"/>
                </a:gs>
                <a:gs pos="53000">
                  <a:srgbClr val="FFFFFF"/>
                </a:gs>
                <a:gs pos="100000">
                  <a:srgbClr val="FFFFFF"/>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6" name="TextBox 4"/>
            <p:cNvSpPr txBox="1">
              <a:spLocks noChangeArrowheads="1"/>
            </p:cNvSpPr>
            <p:nvPr/>
          </p:nvSpPr>
          <p:spPr bwMode="auto">
            <a:xfrm>
              <a:off x="228600" y="1066800"/>
              <a:ext cx="4468502" cy="423715"/>
            </a:xfrm>
            <a:prstGeom prst="rect">
              <a:avLst/>
            </a:prstGeom>
            <a:noFill/>
            <a:ln w="9525">
              <a:noFill/>
              <a:miter lim="800000"/>
              <a:headEnd/>
              <a:tailEnd/>
            </a:ln>
          </p:spPr>
          <p:txBody>
            <a:bodyPr wrap="none">
              <a:spAutoFit/>
            </a:bodyPr>
            <a:lstStyle/>
            <a:p>
              <a:r>
                <a:rPr lang="en-US" b="1" dirty="0" smtClean="0">
                  <a:solidFill>
                    <a:srgbClr val="91191A"/>
                  </a:solidFill>
                  <a:latin typeface="Arial" pitchFamily="34" charset="0"/>
                  <a:cs typeface="Arial" pitchFamily="34" charset="0"/>
                </a:rPr>
                <a:t>OLD WAY</a:t>
              </a:r>
              <a:r>
                <a:rPr lang="en-US" b="1" dirty="0" smtClean="0">
                  <a:latin typeface="Arial" pitchFamily="34" charset="0"/>
                  <a:cs typeface="Arial" pitchFamily="34" charset="0"/>
                </a:rPr>
                <a:t> </a:t>
              </a:r>
              <a:r>
                <a:rPr lang="en-US" dirty="0" smtClean="0">
                  <a:latin typeface="Arial" pitchFamily="34" charset="0"/>
                  <a:cs typeface="Arial" pitchFamily="34" charset="0"/>
                </a:rPr>
                <a:t>- ESP</a:t>
              </a:r>
              <a:r>
                <a:rPr lang="en-US" dirty="0">
                  <a:latin typeface="Arial" pitchFamily="34" charset="0"/>
                  <a:cs typeface="Arial" pitchFamily="34" charset="0"/>
                </a:rPr>
                <a:t>, Google Analytics, etc…</a:t>
              </a:r>
            </a:p>
          </p:txBody>
        </p:sp>
        <p:pic>
          <p:nvPicPr>
            <p:cNvPr id="7" name="Picture 7" descr="icon-people-man-bw.gif"/>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04800" y="1470025"/>
              <a:ext cx="1257300" cy="1346200"/>
            </a:xfrm>
            <a:prstGeom prst="rect">
              <a:avLst/>
            </a:prstGeom>
            <a:noFill/>
            <a:ln w="9525">
              <a:noFill/>
              <a:miter lim="800000"/>
              <a:headEnd/>
              <a:tailEnd/>
            </a:ln>
          </p:spPr>
        </p:pic>
        <p:pic>
          <p:nvPicPr>
            <p:cNvPr id="8" name="Picture 8" descr="icon-people-man-bw.gif"/>
            <p:cNvPicPr>
              <a:picLocks noChangeAspect="1"/>
            </p:cNvPicPr>
            <p:nvPr/>
          </p:nvPicPr>
          <p:blipFill>
            <a:blip r:embed="rId2" cstate="print"/>
            <a:srcRect/>
            <a:stretch>
              <a:fillRect/>
            </a:stretch>
          </p:blipFill>
          <p:spPr bwMode="auto">
            <a:xfrm>
              <a:off x="4876800" y="1317625"/>
              <a:ext cx="711200" cy="762000"/>
            </a:xfrm>
            <a:prstGeom prst="rect">
              <a:avLst/>
            </a:prstGeom>
            <a:noFill/>
            <a:ln w="9525">
              <a:noFill/>
              <a:miter lim="800000"/>
              <a:headEnd/>
              <a:tailEnd/>
            </a:ln>
          </p:spPr>
        </p:pic>
        <p:pic>
          <p:nvPicPr>
            <p:cNvPr id="9" name="Picture 9" descr="icon-people-man2-bw.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019800" y="2079625"/>
              <a:ext cx="762000" cy="768350"/>
            </a:xfrm>
            <a:prstGeom prst="rect">
              <a:avLst/>
            </a:prstGeom>
            <a:noFill/>
            <a:ln w="9525">
              <a:noFill/>
              <a:miter lim="800000"/>
              <a:headEnd/>
              <a:tailEnd/>
            </a:ln>
          </p:spPr>
        </p:pic>
        <p:pic>
          <p:nvPicPr>
            <p:cNvPr id="10" name="Picture 10" descr="icon-people-woman-bw.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334000" y="2079625"/>
              <a:ext cx="661988" cy="768350"/>
            </a:xfrm>
            <a:prstGeom prst="rect">
              <a:avLst/>
            </a:prstGeom>
            <a:noFill/>
            <a:ln w="9525">
              <a:noFill/>
              <a:miter lim="800000"/>
              <a:headEnd/>
              <a:tailEnd/>
            </a:ln>
          </p:spPr>
        </p:pic>
        <p:pic>
          <p:nvPicPr>
            <p:cNvPr id="11" name="Picture 11" descr="icon-people-women2-bw.gif"/>
            <p:cNvPicPr>
              <a:picLocks noChangeAspect="1"/>
            </p:cNvPicPr>
            <p:nvPr/>
          </p:nvPicPr>
          <p:blipFill>
            <a:blip r:embed="rId5" cstate="print"/>
            <a:srcRect/>
            <a:stretch>
              <a:fillRect/>
            </a:stretch>
          </p:blipFill>
          <p:spPr bwMode="auto">
            <a:xfrm>
              <a:off x="5562600" y="1295400"/>
              <a:ext cx="682625" cy="784225"/>
            </a:xfrm>
            <a:prstGeom prst="rect">
              <a:avLst/>
            </a:prstGeom>
            <a:noFill/>
            <a:ln w="9525">
              <a:noFill/>
              <a:miter lim="800000"/>
              <a:headEnd/>
              <a:tailEnd/>
            </a:ln>
          </p:spPr>
        </p:pic>
        <p:pic>
          <p:nvPicPr>
            <p:cNvPr id="12" name="Picture 13" descr="icon-people-women3-bw.gif"/>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4572000" y="2079625"/>
              <a:ext cx="665163" cy="762000"/>
            </a:xfrm>
            <a:prstGeom prst="rect">
              <a:avLst/>
            </a:prstGeom>
            <a:noFill/>
            <a:ln w="9525">
              <a:noFill/>
              <a:miter lim="800000"/>
              <a:headEnd/>
              <a:tailEnd/>
            </a:ln>
          </p:spPr>
        </p:pic>
        <p:sp>
          <p:nvSpPr>
            <p:cNvPr id="13" name="Chevron 12"/>
            <p:cNvSpPr>
              <a:spLocks noChangeArrowheads="1"/>
            </p:cNvSpPr>
            <p:nvPr/>
          </p:nvSpPr>
          <p:spPr bwMode="auto">
            <a:xfrm>
              <a:off x="1752600" y="1774825"/>
              <a:ext cx="533400" cy="685800"/>
            </a:xfrm>
            <a:prstGeom prst="chevron">
              <a:avLst>
                <a:gd name="adj" fmla="val 50000"/>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en-US" dirty="0">
                <a:latin typeface="+mn-lt"/>
                <a:ea typeface="+mn-ea"/>
              </a:endParaRPr>
            </a:p>
          </p:txBody>
        </p:sp>
        <p:sp>
          <p:nvSpPr>
            <p:cNvPr id="14" name="Chevron 13"/>
            <p:cNvSpPr>
              <a:spLocks noChangeArrowheads="1"/>
            </p:cNvSpPr>
            <p:nvPr/>
          </p:nvSpPr>
          <p:spPr bwMode="auto">
            <a:xfrm>
              <a:off x="3962400" y="1774825"/>
              <a:ext cx="533400" cy="685800"/>
            </a:xfrm>
            <a:prstGeom prst="chevron">
              <a:avLst>
                <a:gd name="adj" fmla="val 50000"/>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en-US" dirty="0">
                <a:latin typeface="+mn-lt"/>
                <a:ea typeface="+mn-ea"/>
              </a:endParaRPr>
            </a:p>
          </p:txBody>
        </p:sp>
        <p:sp>
          <p:nvSpPr>
            <p:cNvPr id="15" name="TextBox 16"/>
            <p:cNvSpPr txBox="1">
              <a:spLocks noChangeArrowheads="1"/>
            </p:cNvSpPr>
            <p:nvPr/>
          </p:nvSpPr>
          <p:spPr bwMode="auto">
            <a:xfrm>
              <a:off x="468313" y="2994025"/>
              <a:ext cx="856667" cy="317786"/>
            </a:xfrm>
            <a:prstGeom prst="rect">
              <a:avLst/>
            </a:prstGeom>
            <a:noFill/>
            <a:ln w="9525">
              <a:noFill/>
              <a:miter lim="800000"/>
              <a:headEnd/>
              <a:tailEnd/>
            </a:ln>
          </p:spPr>
          <p:txBody>
            <a:bodyPr wrap="none">
              <a:spAutoFit/>
            </a:bodyPr>
            <a:lstStyle/>
            <a:p>
              <a:r>
                <a:rPr lang="en-US" sz="1200" b="1" dirty="0">
                  <a:latin typeface="Arial" pitchFamily="34" charset="0"/>
                  <a:cs typeface="Arial" pitchFamily="34" charset="0"/>
                </a:rPr>
                <a:t>Prospect</a:t>
              </a:r>
            </a:p>
          </p:txBody>
        </p:sp>
        <p:sp>
          <p:nvSpPr>
            <p:cNvPr id="16" name="TextBox 17"/>
            <p:cNvSpPr txBox="1">
              <a:spLocks noChangeArrowheads="1"/>
            </p:cNvSpPr>
            <p:nvPr/>
          </p:nvSpPr>
          <p:spPr bwMode="auto">
            <a:xfrm>
              <a:off x="2209800" y="2994025"/>
              <a:ext cx="1988668" cy="317786"/>
            </a:xfrm>
            <a:prstGeom prst="rect">
              <a:avLst/>
            </a:prstGeom>
            <a:noFill/>
            <a:ln w="9525">
              <a:noFill/>
              <a:miter lim="800000"/>
              <a:headEnd/>
              <a:tailEnd/>
            </a:ln>
          </p:spPr>
          <p:txBody>
            <a:bodyPr wrap="none">
              <a:spAutoFit/>
            </a:bodyPr>
            <a:lstStyle/>
            <a:p>
              <a:r>
                <a:rPr lang="en-US" sz="1200" b="1" dirty="0">
                  <a:latin typeface="Arial" pitchFamily="34" charset="0"/>
                  <a:cs typeface="Arial" pitchFamily="34" charset="0"/>
                </a:rPr>
                <a:t>Contact form completed</a:t>
              </a:r>
            </a:p>
          </p:txBody>
        </p:sp>
        <p:sp>
          <p:nvSpPr>
            <p:cNvPr id="17" name="TextBox 18"/>
            <p:cNvSpPr txBox="1">
              <a:spLocks noChangeArrowheads="1"/>
            </p:cNvSpPr>
            <p:nvPr/>
          </p:nvSpPr>
          <p:spPr bwMode="auto">
            <a:xfrm>
              <a:off x="4914792" y="2917825"/>
              <a:ext cx="1598829" cy="529643"/>
            </a:xfrm>
            <a:prstGeom prst="rect">
              <a:avLst/>
            </a:prstGeom>
            <a:noFill/>
            <a:ln w="9525">
              <a:noFill/>
              <a:miter lim="800000"/>
              <a:headEnd/>
              <a:tailEnd/>
            </a:ln>
          </p:spPr>
          <p:txBody>
            <a:bodyPr wrap="none">
              <a:spAutoFit/>
            </a:bodyPr>
            <a:lstStyle/>
            <a:p>
              <a:pPr algn="ctr"/>
              <a:r>
                <a:rPr lang="en-US" sz="1200" b="1" dirty="0">
                  <a:latin typeface="Arial" pitchFamily="34" charset="0"/>
                  <a:cs typeface="Arial" pitchFamily="34" charset="0"/>
                </a:rPr>
                <a:t>No Personalization</a:t>
              </a:r>
            </a:p>
            <a:p>
              <a:pPr algn="ctr"/>
              <a:r>
                <a:rPr lang="en-US" sz="1200" b="1" dirty="0">
                  <a:latin typeface="Arial" pitchFamily="34" charset="0"/>
                  <a:cs typeface="Arial" pitchFamily="34" charset="0"/>
                </a:rPr>
                <a:t>No Engagement</a:t>
              </a:r>
            </a:p>
          </p:txBody>
        </p:sp>
        <p:pic>
          <p:nvPicPr>
            <p:cNvPr id="18" name="Picture 19" descr="icon-people-man-bw.gif"/>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581900" y="1393825"/>
              <a:ext cx="1257300" cy="1346200"/>
            </a:xfrm>
            <a:prstGeom prst="rect">
              <a:avLst/>
            </a:prstGeom>
            <a:noFill/>
            <a:ln w="9525">
              <a:noFill/>
              <a:miter lim="800000"/>
              <a:headEnd/>
              <a:tailEnd/>
            </a:ln>
          </p:spPr>
        </p:pic>
        <p:sp>
          <p:nvSpPr>
            <p:cNvPr id="19" name="Chevron 18"/>
            <p:cNvSpPr>
              <a:spLocks noChangeArrowheads="1"/>
            </p:cNvSpPr>
            <p:nvPr/>
          </p:nvSpPr>
          <p:spPr bwMode="auto">
            <a:xfrm>
              <a:off x="6781800" y="1676400"/>
              <a:ext cx="533400" cy="685800"/>
            </a:xfrm>
            <a:prstGeom prst="chevron">
              <a:avLst>
                <a:gd name="adj" fmla="val 50000"/>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en-US" dirty="0">
                <a:latin typeface="+mn-lt"/>
                <a:ea typeface="+mn-ea"/>
              </a:endParaRPr>
            </a:p>
          </p:txBody>
        </p:sp>
        <p:sp>
          <p:nvSpPr>
            <p:cNvPr id="20" name="TextBox 21"/>
            <p:cNvSpPr txBox="1">
              <a:spLocks noChangeArrowheads="1"/>
            </p:cNvSpPr>
            <p:nvPr/>
          </p:nvSpPr>
          <p:spPr bwMode="auto">
            <a:xfrm>
              <a:off x="7342188" y="2727783"/>
              <a:ext cx="1497012" cy="529643"/>
            </a:xfrm>
            <a:prstGeom prst="rect">
              <a:avLst/>
            </a:prstGeom>
            <a:noFill/>
            <a:ln w="9525">
              <a:noFill/>
              <a:miter lim="800000"/>
              <a:headEnd/>
              <a:tailEnd/>
            </a:ln>
          </p:spPr>
          <p:txBody>
            <a:bodyPr>
              <a:spAutoFit/>
            </a:bodyPr>
            <a:lstStyle/>
            <a:p>
              <a:pPr algn="ctr"/>
              <a:r>
                <a:rPr lang="en-US" sz="1200" b="1" dirty="0">
                  <a:latin typeface="Arial" pitchFamily="34" charset="0"/>
                  <a:cs typeface="Arial" pitchFamily="34" charset="0"/>
                </a:rPr>
                <a:t>Unknown Actions &amp; readiness</a:t>
              </a:r>
            </a:p>
          </p:txBody>
        </p:sp>
        <p:sp>
          <p:nvSpPr>
            <p:cNvPr id="21" name="Rectangle 20"/>
            <p:cNvSpPr/>
            <p:nvPr/>
          </p:nvSpPr>
          <p:spPr>
            <a:xfrm>
              <a:off x="685800" y="1752600"/>
              <a:ext cx="457200"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a:off x="7924800" y="1676400"/>
              <a:ext cx="457200"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a:spLocks noChangeArrowheads="1"/>
            </p:cNvSpPr>
            <p:nvPr/>
          </p:nvSpPr>
          <p:spPr bwMode="auto">
            <a:xfrm>
              <a:off x="228600" y="3657600"/>
              <a:ext cx="8763000" cy="2514600"/>
            </a:xfrm>
            <a:prstGeom prst="rect">
              <a:avLst/>
            </a:prstGeom>
            <a:gradFill rotWithShape="1">
              <a:gsLst>
                <a:gs pos="0">
                  <a:srgbClr val="D7E4BD"/>
                </a:gs>
                <a:gs pos="53000">
                  <a:srgbClr val="FFFFFF"/>
                </a:gs>
                <a:gs pos="100000">
                  <a:srgbClr val="FFFFFF"/>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24" name="TextBox 26"/>
            <p:cNvSpPr txBox="1">
              <a:spLocks noChangeArrowheads="1"/>
            </p:cNvSpPr>
            <p:nvPr/>
          </p:nvSpPr>
          <p:spPr bwMode="auto">
            <a:xfrm>
              <a:off x="228600" y="3657600"/>
              <a:ext cx="3794129" cy="423715"/>
            </a:xfrm>
            <a:prstGeom prst="rect">
              <a:avLst/>
            </a:prstGeom>
            <a:noFill/>
            <a:ln w="9525">
              <a:noFill/>
              <a:miter lim="800000"/>
              <a:headEnd/>
              <a:tailEnd/>
            </a:ln>
          </p:spPr>
          <p:txBody>
            <a:bodyPr wrap="none">
              <a:spAutoFit/>
            </a:bodyPr>
            <a:lstStyle/>
            <a:p>
              <a:r>
                <a:rPr lang="en-US" b="1" dirty="0" smtClean="0">
                  <a:solidFill>
                    <a:srgbClr val="91191A"/>
                  </a:solidFill>
                  <a:latin typeface="Arial" pitchFamily="34" charset="0"/>
                  <a:cs typeface="Arial" pitchFamily="34" charset="0"/>
                </a:rPr>
                <a:t>NEW WAY</a:t>
              </a:r>
              <a:r>
                <a:rPr lang="en-US" dirty="0" smtClean="0">
                  <a:latin typeface="Arial" pitchFamily="34" charset="0"/>
                  <a:cs typeface="Arial" pitchFamily="34" charset="0"/>
                </a:rPr>
                <a:t> - Marketing </a:t>
              </a:r>
              <a:r>
                <a:rPr lang="en-US" dirty="0">
                  <a:latin typeface="Arial" pitchFamily="34" charset="0"/>
                  <a:cs typeface="Arial" pitchFamily="34" charset="0"/>
                </a:rPr>
                <a:t>Automation</a:t>
              </a:r>
            </a:p>
          </p:txBody>
        </p:sp>
        <p:sp>
          <p:nvSpPr>
            <p:cNvPr id="25" name="Chevron 24"/>
            <p:cNvSpPr>
              <a:spLocks noChangeArrowheads="1"/>
            </p:cNvSpPr>
            <p:nvPr/>
          </p:nvSpPr>
          <p:spPr bwMode="auto">
            <a:xfrm>
              <a:off x="1752600" y="4365625"/>
              <a:ext cx="533400" cy="685800"/>
            </a:xfrm>
            <a:prstGeom prst="chevron">
              <a:avLst>
                <a:gd name="adj" fmla="val 50000"/>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en-US" dirty="0">
                <a:latin typeface="+mn-lt"/>
                <a:ea typeface="+mn-ea"/>
              </a:endParaRPr>
            </a:p>
          </p:txBody>
        </p:sp>
        <p:sp>
          <p:nvSpPr>
            <p:cNvPr id="26" name="Chevron 25"/>
            <p:cNvSpPr>
              <a:spLocks noChangeArrowheads="1"/>
            </p:cNvSpPr>
            <p:nvPr/>
          </p:nvSpPr>
          <p:spPr bwMode="auto">
            <a:xfrm>
              <a:off x="3962400" y="4365625"/>
              <a:ext cx="533400" cy="685800"/>
            </a:xfrm>
            <a:prstGeom prst="chevron">
              <a:avLst>
                <a:gd name="adj" fmla="val 50000"/>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en-US" dirty="0">
                <a:latin typeface="+mn-lt"/>
                <a:ea typeface="+mn-ea"/>
              </a:endParaRPr>
            </a:p>
          </p:txBody>
        </p:sp>
        <p:sp>
          <p:nvSpPr>
            <p:cNvPr id="27" name="TextBox 36"/>
            <p:cNvSpPr txBox="1">
              <a:spLocks noChangeArrowheads="1"/>
            </p:cNvSpPr>
            <p:nvPr/>
          </p:nvSpPr>
          <p:spPr bwMode="auto">
            <a:xfrm>
              <a:off x="468313" y="5584825"/>
              <a:ext cx="856667" cy="317786"/>
            </a:xfrm>
            <a:prstGeom prst="rect">
              <a:avLst/>
            </a:prstGeom>
            <a:noFill/>
            <a:ln w="9525">
              <a:noFill/>
              <a:miter lim="800000"/>
              <a:headEnd/>
              <a:tailEnd/>
            </a:ln>
          </p:spPr>
          <p:txBody>
            <a:bodyPr wrap="none">
              <a:spAutoFit/>
            </a:bodyPr>
            <a:lstStyle/>
            <a:p>
              <a:r>
                <a:rPr lang="en-US" sz="1200" b="1" dirty="0">
                  <a:latin typeface="Arial" pitchFamily="34" charset="0"/>
                  <a:cs typeface="Arial" pitchFamily="34" charset="0"/>
                </a:rPr>
                <a:t>Prospect</a:t>
              </a:r>
            </a:p>
          </p:txBody>
        </p:sp>
        <p:sp>
          <p:nvSpPr>
            <p:cNvPr id="28" name="TextBox 37"/>
            <p:cNvSpPr txBox="1">
              <a:spLocks noChangeArrowheads="1"/>
            </p:cNvSpPr>
            <p:nvPr/>
          </p:nvSpPr>
          <p:spPr bwMode="auto">
            <a:xfrm>
              <a:off x="1828800" y="5486400"/>
              <a:ext cx="2667000" cy="529643"/>
            </a:xfrm>
            <a:prstGeom prst="rect">
              <a:avLst/>
            </a:prstGeom>
            <a:noFill/>
            <a:ln w="9525">
              <a:noFill/>
              <a:miter lim="800000"/>
              <a:headEnd/>
              <a:tailEnd/>
            </a:ln>
          </p:spPr>
          <p:txBody>
            <a:bodyPr>
              <a:spAutoFit/>
            </a:bodyPr>
            <a:lstStyle/>
            <a:p>
              <a:pPr algn="ctr"/>
              <a:r>
                <a:rPr lang="en-US" sz="1200" b="1" dirty="0">
                  <a:latin typeface="Arial" pitchFamily="34" charset="0"/>
                  <a:cs typeface="Arial" pitchFamily="34" charset="0"/>
                </a:rPr>
                <a:t>Contact form is mapped &amp; added directly into your lead database</a:t>
              </a:r>
            </a:p>
          </p:txBody>
        </p:sp>
        <p:sp>
          <p:nvSpPr>
            <p:cNvPr id="29" name="TextBox 38"/>
            <p:cNvSpPr txBox="1">
              <a:spLocks noChangeArrowheads="1"/>
            </p:cNvSpPr>
            <p:nvPr/>
          </p:nvSpPr>
          <p:spPr bwMode="auto">
            <a:xfrm>
              <a:off x="4495800" y="5350387"/>
              <a:ext cx="2057400" cy="741501"/>
            </a:xfrm>
            <a:prstGeom prst="rect">
              <a:avLst/>
            </a:prstGeom>
            <a:noFill/>
            <a:ln w="9525">
              <a:noFill/>
              <a:miter lim="800000"/>
              <a:headEnd/>
              <a:tailEnd/>
            </a:ln>
          </p:spPr>
          <p:txBody>
            <a:bodyPr>
              <a:spAutoFit/>
            </a:bodyPr>
            <a:lstStyle/>
            <a:p>
              <a:pPr algn="ctr"/>
              <a:r>
                <a:rPr lang="en-US" sz="1200" b="1" dirty="0">
                  <a:latin typeface="Arial" pitchFamily="34" charset="0"/>
                  <a:cs typeface="Arial" pitchFamily="34" charset="0"/>
                </a:rPr>
                <a:t>Name, email, phone </a:t>
              </a:r>
            </a:p>
            <a:p>
              <a:pPr algn="ctr"/>
              <a:r>
                <a:rPr lang="en-US" sz="1200" b="1" dirty="0">
                  <a:latin typeface="Arial" pitchFamily="34" charset="0"/>
                  <a:cs typeface="Arial" pitchFamily="34" charset="0"/>
                </a:rPr>
                <a:t>gives us details for 1:1 communications </a:t>
              </a:r>
            </a:p>
          </p:txBody>
        </p:sp>
        <p:sp>
          <p:nvSpPr>
            <p:cNvPr id="30" name="Chevron 29"/>
            <p:cNvSpPr>
              <a:spLocks noChangeArrowheads="1"/>
            </p:cNvSpPr>
            <p:nvPr/>
          </p:nvSpPr>
          <p:spPr bwMode="auto">
            <a:xfrm>
              <a:off x="6632242" y="4267199"/>
              <a:ext cx="533400" cy="685799"/>
            </a:xfrm>
            <a:prstGeom prst="chevron">
              <a:avLst>
                <a:gd name="adj" fmla="val 50000"/>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en-US" dirty="0">
                <a:latin typeface="+mn-lt"/>
                <a:ea typeface="+mn-ea"/>
              </a:endParaRPr>
            </a:p>
          </p:txBody>
        </p:sp>
        <p:sp>
          <p:nvSpPr>
            <p:cNvPr id="31" name="TextBox 41"/>
            <p:cNvSpPr txBox="1">
              <a:spLocks noChangeArrowheads="1"/>
            </p:cNvSpPr>
            <p:nvPr/>
          </p:nvSpPr>
          <p:spPr bwMode="auto">
            <a:xfrm>
              <a:off x="6553200" y="5486400"/>
              <a:ext cx="2514600" cy="529643"/>
            </a:xfrm>
            <a:prstGeom prst="rect">
              <a:avLst/>
            </a:prstGeom>
            <a:noFill/>
            <a:ln w="9525">
              <a:noFill/>
              <a:miter lim="800000"/>
              <a:headEnd/>
              <a:tailEnd/>
            </a:ln>
          </p:spPr>
          <p:txBody>
            <a:bodyPr>
              <a:spAutoFit/>
            </a:bodyPr>
            <a:lstStyle/>
            <a:p>
              <a:pPr algn="ctr"/>
              <a:r>
                <a:rPr lang="en-US" sz="1200" b="1" dirty="0">
                  <a:latin typeface="Arial" pitchFamily="34" charset="0"/>
                  <a:cs typeface="Arial" pitchFamily="34" charset="0"/>
                </a:rPr>
                <a:t>We know when she’s ready! Faster/more tailored follow-up</a:t>
              </a:r>
            </a:p>
          </p:txBody>
        </p:sp>
        <p:pic>
          <p:nvPicPr>
            <p:cNvPr id="32" name="Picture 45" descr="icon-people-women2.gif"/>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304800" y="4191000"/>
              <a:ext cx="1206500" cy="1384300"/>
            </a:xfrm>
            <a:prstGeom prst="rect">
              <a:avLst/>
            </a:prstGeom>
            <a:noFill/>
            <a:ln w="9525">
              <a:noFill/>
              <a:miter lim="800000"/>
              <a:headEnd/>
              <a:tailEnd/>
            </a:ln>
          </p:spPr>
        </p:pic>
        <p:pic>
          <p:nvPicPr>
            <p:cNvPr id="33" name="Picture 46" descr="icon-people-women2.gif"/>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7439526" y="4038600"/>
              <a:ext cx="1206500" cy="1384300"/>
            </a:xfrm>
            <a:prstGeom prst="rect">
              <a:avLst/>
            </a:prstGeom>
            <a:noFill/>
            <a:ln w="9525">
              <a:noFill/>
              <a:miter lim="800000"/>
              <a:headEnd/>
              <a:tailEnd/>
            </a:ln>
          </p:spPr>
        </p:pic>
        <p:pic>
          <p:nvPicPr>
            <p:cNvPr id="34" name="Picture 47" descr="icon-people-women2.gif"/>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4880811" y="4038600"/>
              <a:ext cx="1206500" cy="1384300"/>
            </a:xfrm>
            <a:prstGeom prst="rect">
              <a:avLst/>
            </a:prstGeom>
            <a:noFill/>
            <a:ln w="9525">
              <a:noFill/>
              <a:miter lim="800000"/>
              <a:headEnd/>
              <a:tailEnd/>
            </a:ln>
          </p:spPr>
        </p:pic>
        <p:pic>
          <p:nvPicPr>
            <p:cNvPr id="35" name="Picture 44" descr="nikesm8.png"/>
            <p:cNvPicPr>
              <a:picLocks noChangeAspect="1"/>
            </p:cNvPicPr>
            <p:nvPr/>
          </p:nvPicPr>
          <p:blipFill>
            <a:blip r:embed="rId8" cstate="print"/>
            <a:srcRect/>
            <a:stretch>
              <a:fillRect/>
            </a:stretch>
          </p:blipFill>
          <p:spPr bwMode="auto">
            <a:xfrm>
              <a:off x="7546641" y="4267199"/>
              <a:ext cx="1133475" cy="1133475"/>
            </a:xfrm>
            <a:prstGeom prst="rect">
              <a:avLst/>
            </a:prstGeom>
            <a:noFill/>
            <a:ln w="9525">
              <a:noFill/>
              <a:miter lim="800000"/>
              <a:headEnd/>
              <a:tailEnd/>
            </a:ln>
          </p:spPr>
        </p:pic>
        <p:sp>
          <p:nvSpPr>
            <p:cNvPr id="36" name="Rectangle 35"/>
            <p:cNvSpPr/>
            <p:nvPr/>
          </p:nvSpPr>
          <p:spPr>
            <a:xfrm>
              <a:off x="685800" y="4572000"/>
              <a:ext cx="457200"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7" name="Straight Connector 36"/>
            <p:cNvCxnSpPr/>
            <p:nvPr/>
          </p:nvCxnSpPr>
          <p:spPr>
            <a:xfrm>
              <a:off x="5105400" y="1524000"/>
              <a:ext cx="228600" cy="1588"/>
            </a:xfrm>
            <a:prstGeom prst="line">
              <a:avLst/>
            </a:prstGeom>
            <a:ln w="57150" cap="flat" cmpd="sng" algn="ctr">
              <a:solidFill>
                <a:schemeClr val="tx1">
                  <a:lumMod val="85000"/>
                  <a:lumOff val="1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791200" y="1524000"/>
              <a:ext cx="228600" cy="1588"/>
            </a:xfrm>
            <a:prstGeom prst="line">
              <a:avLst/>
            </a:prstGeom>
            <a:ln w="57150" cap="flat" cmpd="sng" algn="ctr">
              <a:solidFill>
                <a:schemeClr val="tx1">
                  <a:lumMod val="85000"/>
                  <a:lumOff val="1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248400" y="2284413"/>
              <a:ext cx="228600" cy="1587"/>
            </a:xfrm>
            <a:prstGeom prst="line">
              <a:avLst/>
            </a:prstGeom>
            <a:ln w="57150" cap="flat" cmpd="sng" algn="ctr">
              <a:solidFill>
                <a:schemeClr val="tx1">
                  <a:lumMod val="85000"/>
                  <a:lumOff val="1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562600" y="2284413"/>
              <a:ext cx="228600" cy="1587"/>
            </a:xfrm>
            <a:prstGeom prst="line">
              <a:avLst/>
            </a:prstGeom>
            <a:ln w="57150" cap="flat" cmpd="sng" algn="ctr">
              <a:solidFill>
                <a:schemeClr val="tx1">
                  <a:lumMod val="85000"/>
                  <a:lumOff val="1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800600" y="2286000"/>
              <a:ext cx="228600" cy="1588"/>
            </a:xfrm>
            <a:prstGeom prst="line">
              <a:avLst/>
            </a:prstGeom>
            <a:ln w="57150" cap="flat" cmpd="sng" algn="ctr">
              <a:solidFill>
                <a:schemeClr val="tx1">
                  <a:lumMod val="85000"/>
                  <a:lumOff val="1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2" name="Picture 41" descr="modify_forms.gif"/>
            <p:cNvPicPr>
              <a:picLocks noChangeAspect="1"/>
            </p:cNvPicPr>
            <p:nvPr/>
          </p:nvPicPr>
          <p:blipFill>
            <a:blip r:embed="rId9" cstate="print"/>
            <a:srcRect/>
            <a:stretch>
              <a:fillRect/>
            </a:stretch>
          </p:blipFill>
          <p:spPr bwMode="auto">
            <a:xfrm rot="20848500">
              <a:off x="2498725" y="1830388"/>
              <a:ext cx="1228725" cy="900112"/>
            </a:xfrm>
            <a:prstGeom prst="rect">
              <a:avLst/>
            </a:prstGeom>
            <a:noFill/>
            <a:ln w="9525">
              <a:noFill/>
              <a:miter lim="800000"/>
              <a:headEnd/>
              <a:tailEnd/>
            </a:ln>
            <a:effectLst>
              <a:outerShdw blurRad="63500" dist="38100" dir="2700000" rotWithShape="0">
                <a:srgbClr val="000000">
                  <a:alpha val="42999"/>
                </a:srgbClr>
              </a:outerShdw>
            </a:effectLst>
          </p:spPr>
        </p:pic>
        <p:pic>
          <p:nvPicPr>
            <p:cNvPr id="43" name="Picture 42" descr="modify_forms.gif"/>
            <p:cNvPicPr>
              <a:picLocks noChangeAspect="1"/>
            </p:cNvPicPr>
            <p:nvPr/>
          </p:nvPicPr>
          <p:blipFill>
            <a:blip r:embed="rId9" cstate="print"/>
            <a:srcRect/>
            <a:stretch>
              <a:fillRect/>
            </a:stretch>
          </p:blipFill>
          <p:spPr bwMode="auto">
            <a:xfrm rot="20848500">
              <a:off x="2498725" y="4344988"/>
              <a:ext cx="1228725" cy="900112"/>
            </a:xfrm>
            <a:prstGeom prst="rect">
              <a:avLst/>
            </a:prstGeom>
            <a:noFill/>
            <a:ln w="9525">
              <a:noFill/>
              <a:miter lim="800000"/>
              <a:headEnd/>
              <a:tailEnd/>
            </a:ln>
            <a:effectLst>
              <a:outerShdw blurRad="63500" dist="38100" dir="2700000" rotWithShape="0">
                <a:srgbClr val="000000">
                  <a:alpha val="42999"/>
                </a:srgbClr>
              </a:outerShdw>
            </a:effectLst>
          </p:spPr>
        </p:pic>
      </p:grpSp>
      <p:sp>
        <p:nvSpPr>
          <p:cNvPr id="44" name="Title 1"/>
          <p:cNvSpPr>
            <a:spLocks noGrp="1"/>
          </p:cNvSpPr>
          <p:nvPr>
            <p:ph type="title"/>
          </p:nvPr>
        </p:nvSpPr>
        <p:spPr>
          <a:xfrm>
            <a:off x="1828800" y="228600"/>
            <a:ext cx="7162800" cy="762000"/>
          </a:xfrm>
        </p:spPr>
        <p:txBody>
          <a:bodyPr/>
          <a:lstStyle/>
          <a:p>
            <a:r>
              <a:rPr lang="en-US" sz="2400" dirty="0" smtClean="0">
                <a:latin typeface="Arial" charset="0"/>
                <a:cs typeface="Arial" charset="0"/>
              </a:rPr>
              <a:t>Demand Generation &amp; Marketing Automation</a:t>
            </a:r>
          </a:p>
        </p:txBody>
      </p:sp>
      <p:sp>
        <p:nvSpPr>
          <p:cNvPr id="45" name="TextBox 44"/>
          <p:cNvSpPr txBox="1"/>
          <p:nvPr/>
        </p:nvSpPr>
        <p:spPr>
          <a:xfrm>
            <a:off x="304800" y="1143000"/>
            <a:ext cx="8610600" cy="400110"/>
          </a:xfrm>
          <a:prstGeom prst="rect">
            <a:avLst/>
          </a:prstGeom>
          <a:noFill/>
        </p:spPr>
        <p:txBody>
          <a:bodyPr wrap="square" rtlCol="0">
            <a:spAutoFit/>
          </a:bodyPr>
          <a:lstStyle/>
          <a:p>
            <a:pPr algn="ctr"/>
            <a:r>
              <a:rPr lang="en-US" sz="2000" b="1" dirty="0">
                <a:solidFill>
                  <a:srgbClr val="91191A"/>
                </a:solidFill>
              </a:rPr>
              <a:t>Benefits of Using Marketing Automation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8"/>
            <a:ext cx="8229600" cy="3611562"/>
          </a:xfrm>
        </p:spPr>
        <p:txBody>
          <a:bodyPr rtlCol="0">
            <a:normAutofit/>
          </a:bodyPr>
          <a:lstStyle/>
          <a:p>
            <a:pPr fontAlgn="auto">
              <a:spcAft>
                <a:spcPts val="0"/>
              </a:spcAft>
              <a:buFont typeface="Wingdings" pitchFamily="2" charset="2"/>
              <a:buNone/>
              <a:defRPr/>
            </a:pPr>
            <a:r>
              <a:rPr lang="en-US" sz="4600" dirty="0" smtClean="0">
                <a:solidFill>
                  <a:schemeClr val="tx1">
                    <a:lumMod val="85000"/>
                    <a:lumOff val="15000"/>
                  </a:schemeClr>
                </a:solidFill>
              </a:rPr>
              <a:t>	Who am I?</a:t>
            </a:r>
          </a:p>
          <a:p>
            <a:pPr fontAlgn="auto">
              <a:spcAft>
                <a:spcPts val="0"/>
              </a:spcAft>
              <a:buFont typeface="Wingdings" pitchFamily="2" charset="2"/>
              <a:buNone/>
              <a:defRPr/>
            </a:pPr>
            <a:endParaRPr lang="en-US" sz="4600" dirty="0" smtClean="0">
              <a:solidFill>
                <a:schemeClr val="tx1">
                  <a:lumMod val="85000"/>
                  <a:lumOff val="15000"/>
                </a:schemeClr>
              </a:solidFill>
            </a:endParaRPr>
          </a:p>
          <a:p>
            <a:pPr fontAlgn="auto">
              <a:spcAft>
                <a:spcPts val="0"/>
              </a:spcAft>
              <a:buFont typeface="Wingdings" pitchFamily="2" charset="2"/>
              <a:buNone/>
              <a:defRPr/>
            </a:pPr>
            <a:r>
              <a:rPr lang="en-US" sz="4600" dirty="0" smtClean="0">
                <a:solidFill>
                  <a:schemeClr val="tx1">
                    <a:lumMod val="85000"/>
                    <a:lumOff val="15000"/>
                  </a:schemeClr>
                </a:solidFill>
              </a:rPr>
              <a:t>	Why do I think I know what I am speaking about?</a:t>
            </a:r>
            <a:endParaRPr lang="en-US" sz="4600" dirty="0">
              <a:solidFill>
                <a:schemeClr val="tx1">
                  <a:lumMod val="85000"/>
                  <a:lumOff val="15000"/>
                </a:schemeClr>
              </a:solidFill>
            </a:endParaRPr>
          </a:p>
        </p:txBody>
      </p:sp>
      <p:sp>
        <p:nvSpPr>
          <p:cNvPr id="4099" name="Title 1"/>
          <p:cNvSpPr>
            <a:spLocks noGrp="1"/>
          </p:cNvSpPr>
          <p:nvPr>
            <p:ph type="title"/>
          </p:nvPr>
        </p:nvSpPr>
        <p:spPr/>
        <p:txBody>
          <a:bodyPr/>
          <a:lstStyle/>
          <a:p>
            <a:r>
              <a:rPr lang="en-US" smtClean="0">
                <a:latin typeface="Arial" charset="0"/>
                <a:cs typeface="Arial" charset="0"/>
              </a:rPr>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400" smtClean="0">
                <a:latin typeface="Arial" charset="0"/>
                <a:cs typeface="Arial" charset="0"/>
              </a:rPr>
              <a:t>Demand Generation &amp; Marketing Automation</a:t>
            </a:r>
          </a:p>
        </p:txBody>
      </p:sp>
      <p:sp>
        <p:nvSpPr>
          <p:cNvPr id="3" name="Content Placeholder 2"/>
          <p:cNvSpPr>
            <a:spLocks noGrp="1"/>
          </p:cNvSpPr>
          <p:nvPr>
            <p:ph idx="1"/>
          </p:nvPr>
        </p:nvSpPr>
        <p:spPr>
          <a:xfrm>
            <a:off x="2819400" y="1371600"/>
            <a:ext cx="6172200" cy="1066800"/>
          </a:xfrm>
        </p:spPr>
        <p:txBody>
          <a:bodyPr rtlCol="0">
            <a:normAutofit/>
          </a:bodyPr>
          <a:lstStyle/>
          <a:p>
            <a:pPr fontAlgn="auto">
              <a:spcAft>
                <a:spcPts val="0"/>
              </a:spcAft>
              <a:buFont typeface="Wingdings" pitchFamily="2" charset="2"/>
              <a:buNone/>
              <a:defRPr/>
            </a:pPr>
            <a:r>
              <a:rPr lang="en-US" dirty="0" smtClean="0">
                <a:solidFill>
                  <a:srgbClr val="91191A"/>
                </a:solidFill>
              </a:rPr>
              <a:t>Before Marketing Automation</a:t>
            </a:r>
            <a:endParaRPr lang="en-US" dirty="0">
              <a:solidFill>
                <a:srgbClr val="91191A"/>
              </a:solidFill>
            </a:endParaRPr>
          </a:p>
        </p:txBody>
      </p:sp>
      <p:sp>
        <p:nvSpPr>
          <p:cNvPr id="4" name="Content Placeholder 3"/>
          <p:cNvSpPr txBox="1">
            <a:spLocks/>
          </p:cNvSpPr>
          <p:nvPr/>
        </p:nvSpPr>
        <p:spPr>
          <a:xfrm>
            <a:off x="2819400" y="2133600"/>
            <a:ext cx="6324600" cy="4114800"/>
          </a:xfrm>
          <a:prstGeom prst="rect">
            <a:avLst/>
          </a:prstGeom>
        </p:spPr>
        <p:txBody>
          <a:bodyPr>
            <a:normAutofit/>
          </a:bodyPr>
          <a:lstStyle/>
          <a:p>
            <a:pPr marL="342900" indent="-342900" fontAlgn="auto">
              <a:spcBef>
                <a:spcPct val="20000"/>
              </a:spcBef>
              <a:spcAft>
                <a:spcPts val="0"/>
              </a:spcAft>
              <a:buClr>
                <a:srgbClr val="91191A"/>
              </a:buClr>
              <a:buFont typeface="Wingdings" pitchFamily="2" charset="2"/>
              <a:buChar char="Ø"/>
              <a:defRPr/>
            </a:pPr>
            <a:r>
              <a:rPr lang="en-US" dirty="0">
                <a:solidFill>
                  <a:schemeClr val="tx1">
                    <a:lumMod val="85000"/>
                    <a:lumOff val="15000"/>
                  </a:schemeClr>
                </a:solidFill>
                <a:latin typeface="Arial" pitchFamily="34" charset="0"/>
                <a:cs typeface="Arial" pitchFamily="34" charset="0"/>
              </a:rPr>
              <a:t>Annual quality leads marketing sends to sales:</a:t>
            </a:r>
            <a:r>
              <a:rPr lang="en-US" b="1" dirty="0">
                <a:solidFill>
                  <a:schemeClr val="tx1">
                    <a:lumMod val="85000"/>
                    <a:lumOff val="15000"/>
                  </a:schemeClr>
                </a:solidFill>
                <a:latin typeface="Arial" pitchFamily="34" charset="0"/>
                <a:cs typeface="Arial" pitchFamily="34" charset="0"/>
              </a:rPr>
              <a:t> </a:t>
            </a:r>
            <a:r>
              <a:rPr lang="en-US" b="1" dirty="0" smtClean="0">
                <a:solidFill>
                  <a:schemeClr val="tx1">
                    <a:lumMod val="85000"/>
                    <a:lumOff val="15000"/>
                  </a:schemeClr>
                </a:solidFill>
                <a:latin typeface="Arial" pitchFamily="34" charset="0"/>
                <a:cs typeface="Arial" pitchFamily="34" charset="0"/>
              </a:rPr>
              <a:t>1,200</a:t>
            </a:r>
          </a:p>
          <a:p>
            <a:pPr marL="342900" indent="-342900" fontAlgn="auto">
              <a:spcBef>
                <a:spcPct val="20000"/>
              </a:spcBef>
              <a:spcAft>
                <a:spcPts val="0"/>
              </a:spcAft>
              <a:buClr>
                <a:srgbClr val="91191A"/>
              </a:buClr>
              <a:buFont typeface="Wingdings" pitchFamily="2" charset="2"/>
              <a:buChar char="Ø"/>
              <a:defRPr/>
            </a:pPr>
            <a:endParaRPr lang="en-US" sz="800" b="1" dirty="0">
              <a:solidFill>
                <a:schemeClr val="tx1">
                  <a:lumMod val="85000"/>
                  <a:lumOff val="15000"/>
                </a:schemeClr>
              </a:solidFill>
              <a:latin typeface="Arial" pitchFamily="34" charset="0"/>
              <a:cs typeface="Arial" pitchFamily="34" charset="0"/>
            </a:endParaRPr>
          </a:p>
          <a:p>
            <a:pPr marL="342900" indent="-342900" fontAlgn="auto">
              <a:spcBef>
                <a:spcPct val="20000"/>
              </a:spcBef>
              <a:spcAft>
                <a:spcPts val="0"/>
              </a:spcAft>
              <a:buClr>
                <a:srgbClr val="91191A"/>
              </a:buClr>
              <a:buFont typeface="Wingdings" pitchFamily="2" charset="2"/>
              <a:buChar char="Ø"/>
              <a:defRPr/>
            </a:pPr>
            <a:r>
              <a:rPr lang="en-US" dirty="0">
                <a:solidFill>
                  <a:schemeClr val="tx1">
                    <a:lumMod val="85000"/>
                    <a:lumOff val="15000"/>
                  </a:schemeClr>
                </a:solidFill>
                <a:latin typeface="Arial" pitchFamily="34" charset="0"/>
                <a:cs typeface="Arial" pitchFamily="34" charset="0"/>
              </a:rPr>
              <a:t>Sales based on </a:t>
            </a:r>
            <a:r>
              <a:rPr lang="en-US" b="1" dirty="0">
                <a:solidFill>
                  <a:schemeClr val="tx1">
                    <a:lumMod val="85000"/>
                    <a:lumOff val="15000"/>
                  </a:schemeClr>
                </a:solidFill>
                <a:latin typeface="Arial" pitchFamily="34" charset="0"/>
                <a:cs typeface="Arial" pitchFamily="34" charset="0"/>
              </a:rPr>
              <a:t>16% </a:t>
            </a:r>
            <a:r>
              <a:rPr lang="en-US" dirty="0">
                <a:solidFill>
                  <a:schemeClr val="tx1">
                    <a:lumMod val="85000"/>
                    <a:lumOff val="15000"/>
                  </a:schemeClr>
                </a:solidFill>
                <a:latin typeface="Arial" pitchFamily="34" charset="0"/>
                <a:cs typeface="Arial" pitchFamily="34" charset="0"/>
              </a:rPr>
              <a:t>conversion rate </a:t>
            </a:r>
            <a:r>
              <a:rPr lang="en-US" sz="1400" dirty="0">
                <a:solidFill>
                  <a:schemeClr val="tx1">
                    <a:lumMod val="85000"/>
                    <a:lumOff val="15000"/>
                  </a:schemeClr>
                </a:solidFill>
                <a:latin typeface="Arial" pitchFamily="34" charset="0"/>
                <a:cs typeface="Arial" pitchFamily="34" charset="0"/>
              </a:rPr>
              <a:t>(Aberdeen </a:t>
            </a:r>
            <a:r>
              <a:rPr lang="en-US" sz="1400" dirty="0" smtClean="0">
                <a:solidFill>
                  <a:schemeClr val="tx1">
                    <a:lumMod val="85000"/>
                    <a:lumOff val="15000"/>
                  </a:schemeClr>
                </a:solidFill>
                <a:latin typeface="Arial" pitchFamily="34" charset="0"/>
                <a:cs typeface="Arial" pitchFamily="34" charset="0"/>
              </a:rPr>
              <a:t>study): </a:t>
            </a:r>
            <a:r>
              <a:rPr lang="en-US" b="1" dirty="0" smtClean="0">
                <a:solidFill>
                  <a:schemeClr val="tx1">
                    <a:lumMod val="85000"/>
                    <a:lumOff val="15000"/>
                  </a:schemeClr>
                </a:solidFill>
                <a:latin typeface="Arial" pitchFamily="34" charset="0"/>
                <a:cs typeface="Arial" pitchFamily="34" charset="0"/>
              </a:rPr>
              <a:t>192</a:t>
            </a:r>
          </a:p>
          <a:p>
            <a:pPr marL="342900" indent="-342900" fontAlgn="auto">
              <a:spcBef>
                <a:spcPct val="20000"/>
              </a:spcBef>
              <a:spcAft>
                <a:spcPts val="0"/>
              </a:spcAft>
              <a:buClr>
                <a:srgbClr val="91191A"/>
              </a:buClr>
              <a:buFont typeface="Wingdings" pitchFamily="2" charset="2"/>
              <a:buChar char="Ø"/>
              <a:defRPr/>
            </a:pPr>
            <a:endParaRPr lang="en-US" sz="800" b="1" dirty="0">
              <a:solidFill>
                <a:schemeClr val="tx1">
                  <a:lumMod val="85000"/>
                  <a:lumOff val="15000"/>
                </a:schemeClr>
              </a:solidFill>
              <a:latin typeface="Arial" pitchFamily="34" charset="0"/>
              <a:cs typeface="Arial" pitchFamily="34" charset="0"/>
            </a:endParaRPr>
          </a:p>
          <a:p>
            <a:pPr marL="342900" indent="-342900" fontAlgn="auto">
              <a:spcBef>
                <a:spcPct val="20000"/>
              </a:spcBef>
              <a:spcAft>
                <a:spcPts val="0"/>
              </a:spcAft>
              <a:buClr>
                <a:srgbClr val="91191A"/>
              </a:buClr>
              <a:buFont typeface="Wingdings" pitchFamily="2" charset="2"/>
              <a:buChar char="Ø"/>
              <a:defRPr/>
            </a:pPr>
            <a:r>
              <a:rPr lang="en-US" dirty="0">
                <a:solidFill>
                  <a:schemeClr val="tx1">
                    <a:lumMod val="85000"/>
                    <a:lumOff val="15000"/>
                  </a:schemeClr>
                </a:solidFill>
                <a:latin typeface="Arial" pitchFamily="34" charset="0"/>
                <a:cs typeface="Arial" pitchFamily="34" charset="0"/>
              </a:rPr>
              <a:t>Lifetime revenue per deal: </a:t>
            </a:r>
            <a:r>
              <a:rPr lang="en-US" b="1" dirty="0">
                <a:solidFill>
                  <a:schemeClr val="tx1">
                    <a:lumMod val="85000"/>
                    <a:lumOff val="15000"/>
                  </a:schemeClr>
                </a:solidFill>
                <a:latin typeface="Arial" pitchFamily="34" charset="0"/>
                <a:cs typeface="Arial" pitchFamily="34" charset="0"/>
              </a:rPr>
              <a:t>$</a:t>
            </a:r>
            <a:r>
              <a:rPr lang="en-US" b="1" dirty="0" smtClean="0">
                <a:solidFill>
                  <a:schemeClr val="tx1">
                    <a:lumMod val="85000"/>
                    <a:lumOff val="15000"/>
                  </a:schemeClr>
                </a:solidFill>
                <a:latin typeface="Arial" pitchFamily="34" charset="0"/>
                <a:cs typeface="Arial" pitchFamily="34" charset="0"/>
              </a:rPr>
              <a:t>4,800</a:t>
            </a:r>
          </a:p>
          <a:p>
            <a:pPr marL="342900" indent="-342900" fontAlgn="auto">
              <a:spcBef>
                <a:spcPct val="20000"/>
              </a:spcBef>
              <a:spcAft>
                <a:spcPts val="0"/>
              </a:spcAft>
              <a:buClr>
                <a:srgbClr val="91191A"/>
              </a:buClr>
              <a:buFont typeface="Wingdings" pitchFamily="2" charset="2"/>
              <a:buChar char="Ø"/>
              <a:defRPr/>
            </a:pPr>
            <a:endParaRPr lang="en-US" sz="800" b="1" dirty="0">
              <a:solidFill>
                <a:schemeClr val="tx1">
                  <a:lumMod val="85000"/>
                  <a:lumOff val="15000"/>
                </a:schemeClr>
              </a:solidFill>
              <a:latin typeface="Arial" pitchFamily="34" charset="0"/>
              <a:cs typeface="Arial" pitchFamily="34" charset="0"/>
            </a:endParaRPr>
          </a:p>
          <a:p>
            <a:pPr marL="342900" indent="-342900" fontAlgn="auto">
              <a:spcBef>
                <a:spcPct val="20000"/>
              </a:spcBef>
              <a:spcAft>
                <a:spcPts val="0"/>
              </a:spcAft>
              <a:buClr>
                <a:srgbClr val="91191A"/>
              </a:buClr>
              <a:buFont typeface="Wingdings" pitchFamily="2" charset="2"/>
              <a:buChar char="Ø"/>
              <a:defRPr/>
            </a:pPr>
            <a:r>
              <a:rPr lang="en-US" dirty="0">
                <a:solidFill>
                  <a:schemeClr val="tx1">
                    <a:lumMod val="85000"/>
                    <a:lumOff val="15000"/>
                  </a:schemeClr>
                </a:solidFill>
                <a:latin typeface="Arial" pitchFamily="34" charset="0"/>
                <a:cs typeface="Arial" pitchFamily="34" charset="0"/>
              </a:rPr>
              <a:t>Lifetime revenue generated:  </a:t>
            </a:r>
            <a:r>
              <a:rPr lang="en-US" b="1" dirty="0">
                <a:solidFill>
                  <a:schemeClr val="tx1">
                    <a:lumMod val="85000"/>
                    <a:lumOff val="15000"/>
                  </a:schemeClr>
                </a:solidFill>
                <a:latin typeface="Arial" pitchFamily="34" charset="0"/>
                <a:cs typeface="Arial" pitchFamily="34" charset="0"/>
              </a:rPr>
              <a:t>$</a:t>
            </a:r>
            <a:r>
              <a:rPr lang="en-US" b="1" dirty="0" smtClean="0">
                <a:solidFill>
                  <a:schemeClr val="tx1">
                    <a:lumMod val="85000"/>
                    <a:lumOff val="15000"/>
                  </a:schemeClr>
                </a:solidFill>
                <a:latin typeface="Arial" pitchFamily="34" charset="0"/>
                <a:cs typeface="Arial" pitchFamily="34" charset="0"/>
              </a:rPr>
              <a:t>921,600</a:t>
            </a:r>
          </a:p>
          <a:p>
            <a:pPr marL="342900" indent="-342900" fontAlgn="auto">
              <a:spcBef>
                <a:spcPct val="20000"/>
              </a:spcBef>
              <a:spcAft>
                <a:spcPts val="0"/>
              </a:spcAft>
              <a:buClr>
                <a:srgbClr val="91191A"/>
              </a:buClr>
              <a:buFont typeface="Wingdings" pitchFamily="2" charset="2"/>
              <a:buChar char="Ø"/>
              <a:defRPr/>
            </a:pPr>
            <a:endParaRPr lang="en-US" sz="800" b="1" dirty="0">
              <a:solidFill>
                <a:schemeClr val="tx1">
                  <a:lumMod val="85000"/>
                  <a:lumOff val="15000"/>
                </a:schemeClr>
              </a:solidFill>
              <a:latin typeface="Arial" pitchFamily="34" charset="0"/>
              <a:cs typeface="Arial" pitchFamily="34" charset="0"/>
            </a:endParaRPr>
          </a:p>
          <a:p>
            <a:pPr marL="342900" indent="-342900" fontAlgn="auto">
              <a:spcBef>
                <a:spcPct val="20000"/>
              </a:spcBef>
              <a:spcAft>
                <a:spcPts val="0"/>
              </a:spcAft>
              <a:buClr>
                <a:srgbClr val="91191A"/>
              </a:buClr>
              <a:buFont typeface="Wingdings" pitchFamily="2" charset="2"/>
              <a:buChar char="Ø"/>
              <a:defRPr/>
            </a:pPr>
            <a:r>
              <a:rPr lang="en-US" dirty="0">
                <a:solidFill>
                  <a:schemeClr val="tx1">
                    <a:lumMod val="85000"/>
                    <a:lumOff val="15000"/>
                  </a:schemeClr>
                </a:solidFill>
                <a:latin typeface="Arial" pitchFamily="34" charset="0"/>
                <a:cs typeface="Arial" pitchFamily="34" charset="0"/>
              </a:rPr>
              <a:t>Marketing costs: </a:t>
            </a:r>
            <a:r>
              <a:rPr lang="en-US" b="1" dirty="0">
                <a:solidFill>
                  <a:schemeClr val="tx1">
                    <a:lumMod val="85000"/>
                    <a:lumOff val="15000"/>
                  </a:schemeClr>
                </a:solidFill>
                <a:latin typeface="Arial" pitchFamily="34" charset="0"/>
                <a:cs typeface="Arial" pitchFamily="34" charset="0"/>
              </a:rPr>
              <a:t>$</a:t>
            </a:r>
            <a:r>
              <a:rPr lang="en-US" b="1" dirty="0" smtClean="0">
                <a:solidFill>
                  <a:schemeClr val="tx1">
                    <a:lumMod val="85000"/>
                    <a:lumOff val="15000"/>
                  </a:schemeClr>
                </a:solidFill>
                <a:latin typeface="Arial" pitchFamily="34" charset="0"/>
                <a:cs typeface="Arial" pitchFamily="34" charset="0"/>
              </a:rPr>
              <a:t>300,000</a:t>
            </a:r>
          </a:p>
          <a:p>
            <a:pPr marL="342900" indent="-342900" fontAlgn="auto">
              <a:spcBef>
                <a:spcPct val="20000"/>
              </a:spcBef>
              <a:spcAft>
                <a:spcPts val="0"/>
              </a:spcAft>
              <a:buClr>
                <a:srgbClr val="91191A"/>
              </a:buClr>
              <a:buFont typeface="Wingdings" pitchFamily="2" charset="2"/>
              <a:buChar char="Ø"/>
              <a:defRPr/>
            </a:pPr>
            <a:endParaRPr lang="en-US" sz="800" b="1" dirty="0">
              <a:solidFill>
                <a:schemeClr val="tx1">
                  <a:lumMod val="85000"/>
                  <a:lumOff val="15000"/>
                </a:schemeClr>
              </a:solidFill>
              <a:latin typeface="Arial" pitchFamily="34" charset="0"/>
              <a:cs typeface="Arial" pitchFamily="34" charset="0"/>
            </a:endParaRPr>
          </a:p>
          <a:p>
            <a:pPr marL="342900" indent="-342900" fontAlgn="auto">
              <a:spcBef>
                <a:spcPct val="20000"/>
              </a:spcBef>
              <a:spcAft>
                <a:spcPts val="0"/>
              </a:spcAft>
              <a:buClr>
                <a:srgbClr val="91191A"/>
              </a:buClr>
              <a:buFont typeface="Wingdings" pitchFamily="2" charset="2"/>
              <a:buChar char="Ø"/>
              <a:defRPr/>
            </a:pPr>
            <a:r>
              <a:rPr lang="en-US" dirty="0">
                <a:solidFill>
                  <a:schemeClr val="tx1">
                    <a:lumMod val="85000"/>
                    <a:lumOff val="15000"/>
                  </a:schemeClr>
                </a:solidFill>
                <a:latin typeface="Arial" pitchFamily="34" charset="0"/>
                <a:cs typeface="Arial" pitchFamily="34" charset="0"/>
              </a:rPr>
              <a:t>Marketing Net profit: </a:t>
            </a:r>
            <a:r>
              <a:rPr lang="en-US" b="1" dirty="0">
                <a:solidFill>
                  <a:schemeClr val="tx1">
                    <a:lumMod val="85000"/>
                    <a:lumOff val="15000"/>
                  </a:schemeClr>
                </a:solidFill>
                <a:latin typeface="Arial" pitchFamily="34" charset="0"/>
                <a:cs typeface="Arial" pitchFamily="34" charset="0"/>
              </a:rPr>
              <a:t>$</a:t>
            </a:r>
            <a:r>
              <a:rPr lang="en-US" b="1" dirty="0" smtClean="0">
                <a:solidFill>
                  <a:schemeClr val="tx1">
                    <a:lumMod val="85000"/>
                    <a:lumOff val="15000"/>
                  </a:schemeClr>
                </a:solidFill>
                <a:latin typeface="Arial" pitchFamily="34" charset="0"/>
                <a:cs typeface="Arial" pitchFamily="34" charset="0"/>
              </a:rPr>
              <a:t>621,000</a:t>
            </a:r>
          </a:p>
          <a:p>
            <a:pPr marL="342900" indent="-342900" fontAlgn="auto">
              <a:spcBef>
                <a:spcPct val="20000"/>
              </a:spcBef>
              <a:spcAft>
                <a:spcPts val="0"/>
              </a:spcAft>
              <a:buClr>
                <a:srgbClr val="91191A"/>
              </a:buClr>
              <a:buFont typeface="Wingdings" pitchFamily="2" charset="2"/>
              <a:buChar char="Ø"/>
              <a:defRPr/>
            </a:pPr>
            <a:endParaRPr lang="en-US" sz="800" b="1" dirty="0">
              <a:solidFill>
                <a:schemeClr val="tx1">
                  <a:lumMod val="85000"/>
                  <a:lumOff val="15000"/>
                </a:schemeClr>
              </a:solidFill>
              <a:latin typeface="Arial" pitchFamily="34" charset="0"/>
              <a:cs typeface="Arial" pitchFamily="34" charset="0"/>
            </a:endParaRPr>
          </a:p>
          <a:p>
            <a:pPr marL="342900" indent="-342900" fontAlgn="auto">
              <a:spcBef>
                <a:spcPct val="20000"/>
              </a:spcBef>
              <a:spcAft>
                <a:spcPts val="0"/>
              </a:spcAft>
              <a:buClr>
                <a:srgbClr val="91191A"/>
              </a:buClr>
              <a:buFont typeface="Wingdings" pitchFamily="2" charset="2"/>
              <a:buChar char="Ø"/>
              <a:defRPr/>
            </a:pPr>
            <a:r>
              <a:rPr lang="en-US" dirty="0">
                <a:solidFill>
                  <a:schemeClr val="tx1">
                    <a:lumMod val="85000"/>
                    <a:lumOff val="15000"/>
                  </a:schemeClr>
                </a:solidFill>
                <a:latin typeface="Arial" pitchFamily="34" charset="0"/>
                <a:cs typeface="Arial" pitchFamily="34" charset="0"/>
              </a:rPr>
              <a:t>Marketing Cost-per-sale  </a:t>
            </a:r>
            <a:r>
              <a:rPr lang="en-US" b="1" dirty="0">
                <a:solidFill>
                  <a:schemeClr val="tx1">
                    <a:lumMod val="85000"/>
                    <a:lumOff val="15000"/>
                  </a:schemeClr>
                </a:solidFill>
                <a:latin typeface="Arial" pitchFamily="34" charset="0"/>
                <a:cs typeface="Arial" pitchFamily="34" charset="0"/>
              </a:rPr>
              <a:t>$</a:t>
            </a:r>
            <a:r>
              <a:rPr lang="en-US" b="1" dirty="0" smtClean="0">
                <a:solidFill>
                  <a:schemeClr val="tx1">
                    <a:lumMod val="85000"/>
                    <a:lumOff val="15000"/>
                  </a:schemeClr>
                </a:solidFill>
                <a:latin typeface="Arial" pitchFamily="34" charset="0"/>
                <a:cs typeface="Arial" pitchFamily="34" charset="0"/>
              </a:rPr>
              <a:t>1,562</a:t>
            </a:r>
          </a:p>
          <a:p>
            <a:pPr marL="342900" indent="-342900" fontAlgn="auto">
              <a:spcBef>
                <a:spcPct val="20000"/>
              </a:spcBef>
              <a:spcAft>
                <a:spcPts val="0"/>
              </a:spcAft>
              <a:buClr>
                <a:srgbClr val="91191A"/>
              </a:buClr>
              <a:buFont typeface="Wingdings" pitchFamily="2" charset="2"/>
              <a:buChar char="Ø"/>
              <a:defRPr/>
            </a:pPr>
            <a:endParaRPr lang="en-US" sz="800" b="1" dirty="0">
              <a:solidFill>
                <a:schemeClr val="tx1">
                  <a:lumMod val="85000"/>
                  <a:lumOff val="15000"/>
                </a:schemeClr>
              </a:solidFill>
              <a:latin typeface="Arial" pitchFamily="34" charset="0"/>
              <a:cs typeface="Arial" pitchFamily="34" charset="0"/>
            </a:endParaRPr>
          </a:p>
          <a:p>
            <a:pPr marL="342900" indent="-342900" fontAlgn="auto">
              <a:spcBef>
                <a:spcPct val="20000"/>
              </a:spcBef>
              <a:spcAft>
                <a:spcPts val="0"/>
              </a:spcAft>
              <a:buClr>
                <a:srgbClr val="91191A"/>
              </a:buClr>
              <a:buFont typeface="Wingdings" pitchFamily="2" charset="2"/>
              <a:buChar char="Ø"/>
              <a:defRPr/>
            </a:pPr>
            <a:r>
              <a:rPr lang="en-US" dirty="0">
                <a:solidFill>
                  <a:schemeClr val="tx1">
                    <a:lumMod val="85000"/>
                    <a:lumOff val="15000"/>
                  </a:schemeClr>
                </a:solidFill>
                <a:latin typeface="Arial" pitchFamily="34" charset="0"/>
                <a:cs typeface="Arial" pitchFamily="34" charset="0"/>
              </a:rPr>
              <a:t>Marketing ROI:  </a:t>
            </a:r>
            <a:r>
              <a:rPr lang="en-US" b="1" dirty="0">
                <a:solidFill>
                  <a:schemeClr val="tx1">
                    <a:lumMod val="85000"/>
                    <a:lumOff val="15000"/>
                  </a:schemeClr>
                </a:solidFill>
                <a:latin typeface="Arial" pitchFamily="34" charset="0"/>
                <a:cs typeface="Arial" pitchFamily="34" charset="0"/>
              </a:rPr>
              <a:t>107</a:t>
            </a:r>
            <a:r>
              <a:rPr lang="en-US" b="1" dirty="0" smtClean="0">
                <a:solidFill>
                  <a:schemeClr val="tx1">
                    <a:lumMod val="85000"/>
                    <a:lumOff val="15000"/>
                  </a:schemeClr>
                </a:solidFill>
                <a:latin typeface="Arial" pitchFamily="34" charset="0"/>
                <a:cs typeface="Arial" pitchFamily="34" charset="0"/>
              </a:rPr>
              <a:t>%</a:t>
            </a:r>
            <a:endParaRPr lang="en-US" b="1" dirty="0">
              <a:solidFill>
                <a:schemeClr val="tx1">
                  <a:lumMod val="85000"/>
                  <a:lumOff val="15000"/>
                </a:schemeClr>
              </a:solidFill>
              <a:latin typeface="Arial" pitchFamily="34" charset="0"/>
              <a:cs typeface="Arial" pitchFamily="34" charset="0"/>
            </a:endParaRPr>
          </a:p>
        </p:txBody>
      </p:sp>
      <p:pic>
        <p:nvPicPr>
          <p:cNvPr id="20485" name="Picture 4"/>
          <p:cNvPicPr>
            <a:picLocks noChangeAspect="1"/>
          </p:cNvPicPr>
          <p:nvPr/>
        </p:nvPicPr>
        <p:blipFill>
          <a:blip r:embed="rId2" cstate="print"/>
          <a:srcRect r="53081"/>
          <a:stretch>
            <a:fillRect/>
          </a:stretch>
        </p:blipFill>
        <p:spPr bwMode="auto">
          <a:xfrm>
            <a:off x="152400" y="1371600"/>
            <a:ext cx="2368930" cy="4724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2400" smtClean="0">
                <a:latin typeface="Arial" charset="0"/>
                <a:cs typeface="Arial" charset="0"/>
              </a:rPr>
              <a:t>Demand Generation &amp; Marketing Automation</a:t>
            </a:r>
          </a:p>
        </p:txBody>
      </p:sp>
      <p:sp>
        <p:nvSpPr>
          <p:cNvPr id="6" name="Content Placeholder 3"/>
          <p:cNvSpPr txBox="1">
            <a:spLocks/>
          </p:cNvSpPr>
          <p:nvPr/>
        </p:nvSpPr>
        <p:spPr>
          <a:xfrm>
            <a:off x="3048000" y="2027238"/>
            <a:ext cx="6096000" cy="4525962"/>
          </a:xfrm>
          <a:prstGeom prst="rect">
            <a:avLst/>
          </a:prstGeom>
        </p:spPr>
        <p:txBody>
          <a:bodyPr>
            <a:normAutofit/>
          </a:bodyPr>
          <a:lstStyle/>
          <a:p>
            <a:pPr marL="342900" indent="-342900" fontAlgn="auto">
              <a:spcBef>
                <a:spcPct val="20000"/>
              </a:spcBef>
              <a:spcAft>
                <a:spcPts val="0"/>
              </a:spcAft>
              <a:buClr>
                <a:srgbClr val="91191A"/>
              </a:buClr>
              <a:buFont typeface="Wingdings" pitchFamily="2" charset="2"/>
              <a:buChar char="Ø"/>
              <a:defRPr/>
            </a:pPr>
            <a:r>
              <a:rPr lang="en-US" sz="2400" dirty="0">
                <a:solidFill>
                  <a:schemeClr val="tx1">
                    <a:lumMod val="85000"/>
                    <a:lumOff val="15000"/>
                  </a:schemeClr>
                </a:solidFill>
                <a:latin typeface="Arial" pitchFamily="34" charset="0"/>
                <a:cs typeface="Arial" pitchFamily="34" charset="0"/>
              </a:rPr>
              <a:t>Annual quality leads marketing </a:t>
            </a:r>
            <a:r>
              <a:rPr lang="en-US" sz="2400" dirty="0" smtClean="0">
                <a:solidFill>
                  <a:schemeClr val="tx1">
                    <a:lumMod val="85000"/>
                    <a:lumOff val="15000"/>
                  </a:schemeClr>
                </a:solidFill>
                <a:latin typeface="Arial" pitchFamily="34" charset="0"/>
                <a:cs typeface="Arial" pitchFamily="34" charset="0"/>
              </a:rPr>
              <a:t>sends    </a:t>
            </a:r>
            <a:r>
              <a:rPr lang="en-US" sz="2400" dirty="0">
                <a:solidFill>
                  <a:schemeClr val="tx1">
                    <a:lumMod val="85000"/>
                    <a:lumOff val="15000"/>
                  </a:schemeClr>
                </a:solidFill>
                <a:latin typeface="Arial" pitchFamily="34" charset="0"/>
                <a:cs typeface="Arial" pitchFamily="34" charset="0"/>
              </a:rPr>
              <a:t>to sales: </a:t>
            </a:r>
            <a:r>
              <a:rPr lang="en-US" sz="2400" b="1" dirty="0">
                <a:solidFill>
                  <a:schemeClr val="tx1">
                    <a:lumMod val="85000"/>
                    <a:lumOff val="15000"/>
                  </a:schemeClr>
                </a:solidFill>
                <a:latin typeface="Arial" pitchFamily="34" charset="0"/>
                <a:cs typeface="Arial" pitchFamily="34" charset="0"/>
              </a:rPr>
              <a:t>1,800</a:t>
            </a:r>
          </a:p>
          <a:p>
            <a:pPr marL="742950" lvl="1" indent="-285750" fontAlgn="auto">
              <a:spcBef>
                <a:spcPct val="20000"/>
              </a:spcBef>
              <a:spcAft>
                <a:spcPts val="0"/>
              </a:spcAft>
              <a:buClr>
                <a:srgbClr val="91191A"/>
              </a:buClr>
              <a:buFont typeface="Wingdings" pitchFamily="2" charset="2"/>
              <a:buChar char="Ø"/>
              <a:defRPr/>
            </a:pPr>
            <a:r>
              <a:rPr lang="en-US" sz="2000" b="1" i="1" dirty="0">
                <a:solidFill>
                  <a:schemeClr val="tx1">
                    <a:lumMod val="85000"/>
                    <a:lumOff val="15000"/>
                  </a:schemeClr>
                </a:solidFill>
                <a:latin typeface="Arial" pitchFamily="34" charset="0"/>
                <a:cs typeface="Arial" pitchFamily="34" charset="0"/>
              </a:rPr>
              <a:t>50% </a:t>
            </a:r>
            <a:r>
              <a:rPr lang="en-US" sz="2000" b="1" i="1" dirty="0" smtClean="0">
                <a:solidFill>
                  <a:schemeClr val="tx1">
                    <a:lumMod val="85000"/>
                    <a:lumOff val="15000"/>
                  </a:schemeClr>
                </a:solidFill>
                <a:latin typeface="Arial" pitchFamily="34" charset="0"/>
                <a:cs typeface="Arial" pitchFamily="34" charset="0"/>
              </a:rPr>
              <a:t>Higher</a:t>
            </a:r>
          </a:p>
          <a:p>
            <a:pPr marL="742950" lvl="1" indent="-285750" fontAlgn="auto">
              <a:spcBef>
                <a:spcPct val="20000"/>
              </a:spcBef>
              <a:spcAft>
                <a:spcPts val="0"/>
              </a:spcAft>
              <a:buClr>
                <a:srgbClr val="91191A"/>
              </a:buClr>
              <a:buFont typeface="Wingdings" pitchFamily="2" charset="2"/>
              <a:buChar char="Ø"/>
              <a:defRPr/>
            </a:pPr>
            <a:endParaRPr lang="en-US" sz="1400" b="1" dirty="0">
              <a:solidFill>
                <a:schemeClr val="tx1">
                  <a:lumMod val="85000"/>
                  <a:lumOff val="15000"/>
                </a:schemeClr>
              </a:solidFill>
              <a:latin typeface="Arial" pitchFamily="34" charset="0"/>
              <a:cs typeface="Arial" pitchFamily="34" charset="0"/>
            </a:endParaRPr>
          </a:p>
          <a:p>
            <a:pPr marL="342900" indent="-342900" fontAlgn="auto">
              <a:spcBef>
                <a:spcPct val="20000"/>
              </a:spcBef>
              <a:spcAft>
                <a:spcPts val="0"/>
              </a:spcAft>
              <a:buClr>
                <a:srgbClr val="91191A"/>
              </a:buClr>
              <a:buFont typeface="Wingdings" pitchFamily="2" charset="2"/>
              <a:buChar char="Ø"/>
              <a:defRPr/>
            </a:pPr>
            <a:r>
              <a:rPr lang="en-US" sz="2400" dirty="0">
                <a:solidFill>
                  <a:schemeClr val="tx1">
                    <a:lumMod val="85000"/>
                    <a:lumOff val="15000"/>
                  </a:schemeClr>
                </a:solidFill>
                <a:latin typeface="Arial" pitchFamily="34" charset="0"/>
                <a:cs typeface="Arial" pitchFamily="34" charset="0"/>
              </a:rPr>
              <a:t>Leads sent to sales that were </a:t>
            </a:r>
            <a:r>
              <a:rPr lang="en-US" sz="2400" dirty="0" smtClean="0">
                <a:solidFill>
                  <a:schemeClr val="tx1">
                    <a:lumMod val="85000"/>
                    <a:lumOff val="15000"/>
                  </a:schemeClr>
                </a:solidFill>
                <a:latin typeface="Arial" pitchFamily="34" charset="0"/>
                <a:cs typeface="Arial" pitchFamily="34" charset="0"/>
              </a:rPr>
              <a:t>        closed -16% :</a:t>
            </a:r>
            <a:r>
              <a:rPr lang="en-US" sz="2400" dirty="0">
                <a:solidFill>
                  <a:schemeClr val="tx1">
                    <a:lumMod val="85000"/>
                    <a:lumOff val="15000"/>
                  </a:schemeClr>
                </a:solidFill>
                <a:latin typeface="Arial" pitchFamily="34" charset="0"/>
                <a:cs typeface="Arial" pitchFamily="34" charset="0"/>
              </a:rPr>
              <a:t> </a:t>
            </a:r>
            <a:r>
              <a:rPr lang="en-US" sz="2400" b="1" dirty="0" smtClean="0">
                <a:solidFill>
                  <a:schemeClr val="tx1">
                    <a:lumMod val="85000"/>
                    <a:lumOff val="15000"/>
                  </a:schemeClr>
                </a:solidFill>
                <a:latin typeface="Arial" pitchFamily="34" charset="0"/>
                <a:cs typeface="Arial" pitchFamily="34" charset="0"/>
              </a:rPr>
              <a:t>288 </a:t>
            </a:r>
            <a:r>
              <a:rPr lang="en-US" sz="1400" dirty="0" smtClean="0">
                <a:solidFill>
                  <a:schemeClr val="tx1">
                    <a:lumMod val="85000"/>
                    <a:lumOff val="15000"/>
                  </a:schemeClr>
                </a:solidFill>
                <a:latin typeface="Arial" pitchFamily="34" charset="0"/>
                <a:cs typeface="Arial" pitchFamily="34" charset="0"/>
              </a:rPr>
              <a:t>(Aberdeen study) </a:t>
            </a:r>
            <a:endParaRPr lang="en-US" sz="1400" b="1" dirty="0">
              <a:solidFill>
                <a:schemeClr val="tx1">
                  <a:lumMod val="85000"/>
                  <a:lumOff val="15000"/>
                </a:schemeClr>
              </a:solidFill>
              <a:latin typeface="Arial" pitchFamily="34" charset="0"/>
              <a:cs typeface="Arial" pitchFamily="34" charset="0"/>
            </a:endParaRPr>
          </a:p>
          <a:p>
            <a:pPr marL="742950" lvl="1" indent="-285750" fontAlgn="auto">
              <a:spcBef>
                <a:spcPct val="20000"/>
              </a:spcBef>
              <a:spcAft>
                <a:spcPts val="0"/>
              </a:spcAft>
              <a:buClr>
                <a:srgbClr val="91191A"/>
              </a:buClr>
              <a:buFont typeface="Wingdings" pitchFamily="2" charset="2"/>
              <a:buChar char="Ø"/>
              <a:defRPr/>
            </a:pPr>
            <a:r>
              <a:rPr lang="en-US" sz="2000" b="1" i="1" dirty="0">
                <a:solidFill>
                  <a:schemeClr val="tx1">
                    <a:lumMod val="85000"/>
                    <a:lumOff val="15000"/>
                  </a:schemeClr>
                </a:solidFill>
                <a:latin typeface="Arial" pitchFamily="34" charset="0"/>
                <a:cs typeface="Arial" pitchFamily="34" charset="0"/>
              </a:rPr>
              <a:t>+ 92 </a:t>
            </a:r>
            <a:r>
              <a:rPr lang="en-US" sz="2000" b="1" i="1" dirty="0" smtClean="0">
                <a:solidFill>
                  <a:schemeClr val="tx1">
                    <a:lumMod val="85000"/>
                    <a:lumOff val="15000"/>
                  </a:schemeClr>
                </a:solidFill>
                <a:latin typeface="Arial" pitchFamily="34" charset="0"/>
                <a:cs typeface="Arial" pitchFamily="34" charset="0"/>
              </a:rPr>
              <a:t>Opportunities</a:t>
            </a:r>
          </a:p>
          <a:p>
            <a:pPr marL="742950" lvl="1" indent="-285750" fontAlgn="auto">
              <a:spcBef>
                <a:spcPct val="20000"/>
              </a:spcBef>
              <a:spcAft>
                <a:spcPts val="0"/>
              </a:spcAft>
              <a:buClr>
                <a:srgbClr val="91191A"/>
              </a:buClr>
              <a:buFont typeface="Wingdings" pitchFamily="2" charset="2"/>
              <a:buChar char="Ø"/>
              <a:defRPr/>
            </a:pPr>
            <a:endParaRPr lang="en-US" sz="1400" b="1" dirty="0">
              <a:solidFill>
                <a:schemeClr val="tx1">
                  <a:lumMod val="85000"/>
                  <a:lumOff val="15000"/>
                </a:schemeClr>
              </a:solidFill>
              <a:latin typeface="Arial" pitchFamily="34" charset="0"/>
              <a:cs typeface="Arial" pitchFamily="34" charset="0"/>
            </a:endParaRPr>
          </a:p>
          <a:p>
            <a:pPr marL="342900" indent="-342900" fontAlgn="auto">
              <a:spcBef>
                <a:spcPct val="20000"/>
              </a:spcBef>
              <a:spcAft>
                <a:spcPts val="0"/>
              </a:spcAft>
              <a:buClr>
                <a:srgbClr val="91191A"/>
              </a:buClr>
              <a:buFont typeface="Wingdings" pitchFamily="2" charset="2"/>
              <a:buChar char="Ø"/>
              <a:defRPr/>
            </a:pPr>
            <a:r>
              <a:rPr lang="en-US" sz="2400" dirty="0">
                <a:solidFill>
                  <a:schemeClr val="tx1">
                    <a:lumMod val="85000"/>
                    <a:lumOff val="15000"/>
                  </a:schemeClr>
                </a:solidFill>
                <a:latin typeface="Arial" pitchFamily="34" charset="0"/>
                <a:cs typeface="Arial" pitchFamily="34" charset="0"/>
              </a:rPr>
              <a:t>Lifetime Revenue generated: </a:t>
            </a:r>
            <a:r>
              <a:rPr lang="en-US" sz="2400" dirty="0" smtClean="0">
                <a:solidFill>
                  <a:schemeClr val="tx1">
                    <a:lumMod val="85000"/>
                    <a:lumOff val="15000"/>
                  </a:schemeClr>
                </a:solidFill>
                <a:latin typeface="Arial" pitchFamily="34" charset="0"/>
                <a:cs typeface="Arial" pitchFamily="34" charset="0"/>
              </a:rPr>
              <a:t> </a:t>
            </a:r>
            <a:r>
              <a:rPr lang="en-US" sz="2400" b="1" dirty="0" smtClean="0">
                <a:solidFill>
                  <a:schemeClr val="tx1">
                    <a:lumMod val="85000"/>
                    <a:lumOff val="15000"/>
                  </a:schemeClr>
                </a:solidFill>
                <a:latin typeface="Arial" pitchFamily="34" charset="0"/>
                <a:cs typeface="Arial" pitchFamily="34" charset="0"/>
              </a:rPr>
              <a:t>$</a:t>
            </a:r>
            <a:r>
              <a:rPr lang="en-US" sz="2400" b="1" dirty="0">
                <a:solidFill>
                  <a:schemeClr val="tx1">
                    <a:lumMod val="85000"/>
                    <a:lumOff val="15000"/>
                  </a:schemeClr>
                </a:solidFill>
                <a:latin typeface="Arial" pitchFamily="34" charset="0"/>
                <a:cs typeface="Arial" pitchFamily="34" charset="0"/>
              </a:rPr>
              <a:t>1,382,400 (Immediately)</a:t>
            </a:r>
          </a:p>
          <a:p>
            <a:pPr marL="342900" indent="-342900" fontAlgn="auto">
              <a:spcBef>
                <a:spcPct val="20000"/>
              </a:spcBef>
              <a:spcAft>
                <a:spcPts val="0"/>
              </a:spcAft>
              <a:buClr>
                <a:srgbClr val="91191A"/>
              </a:buClr>
              <a:buFont typeface="Arial"/>
              <a:buChar char="•"/>
              <a:defRPr/>
            </a:pPr>
            <a:endParaRPr lang="en-US" sz="2400" b="1" dirty="0">
              <a:solidFill>
                <a:schemeClr val="tx1">
                  <a:lumMod val="85000"/>
                  <a:lumOff val="15000"/>
                </a:schemeClr>
              </a:solidFill>
              <a:latin typeface="Arial" pitchFamily="34" charset="0"/>
              <a:cs typeface="Arial" pitchFamily="34" charset="0"/>
            </a:endParaRPr>
          </a:p>
          <a:p>
            <a:pPr marL="342900" indent="-342900" fontAlgn="auto">
              <a:spcBef>
                <a:spcPct val="20000"/>
              </a:spcBef>
              <a:spcAft>
                <a:spcPts val="0"/>
              </a:spcAft>
              <a:buClr>
                <a:srgbClr val="91191A"/>
              </a:buClr>
              <a:buFont typeface="Wingdings" pitchFamily="2" charset="2"/>
              <a:buChar char="Ø"/>
              <a:defRPr/>
            </a:pPr>
            <a:endParaRPr lang="en-US" sz="2400" b="1" dirty="0">
              <a:solidFill>
                <a:schemeClr val="tx1">
                  <a:lumMod val="85000"/>
                  <a:lumOff val="15000"/>
                </a:schemeClr>
              </a:solidFill>
              <a:latin typeface="Arial" pitchFamily="34" charset="0"/>
              <a:cs typeface="Arial" pitchFamily="34" charset="0"/>
            </a:endParaRPr>
          </a:p>
          <a:p>
            <a:pPr marL="342900" indent="-342900" fontAlgn="auto">
              <a:spcBef>
                <a:spcPct val="20000"/>
              </a:spcBef>
              <a:spcAft>
                <a:spcPts val="0"/>
              </a:spcAft>
              <a:buClr>
                <a:srgbClr val="91191A"/>
              </a:buClr>
              <a:buFont typeface="Wingdings" pitchFamily="2" charset="2"/>
              <a:buChar char="Ø"/>
              <a:defRPr/>
            </a:pPr>
            <a:endParaRPr lang="en-US" sz="2400" b="1" dirty="0">
              <a:solidFill>
                <a:schemeClr val="tx1">
                  <a:lumMod val="85000"/>
                  <a:lumOff val="15000"/>
                </a:schemeClr>
              </a:solidFill>
              <a:latin typeface="Arial" pitchFamily="34" charset="0"/>
              <a:cs typeface="Arial" pitchFamily="34" charset="0"/>
            </a:endParaRPr>
          </a:p>
        </p:txBody>
      </p:sp>
      <p:pic>
        <p:nvPicPr>
          <p:cNvPr id="21509" name="Picture 6"/>
          <p:cNvPicPr>
            <a:picLocks noChangeAspect="1"/>
          </p:cNvPicPr>
          <p:nvPr/>
        </p:nvPicPr>
        <p:blipFill>
          <a:blip r:embed="rId2" cstate="print"/>
          <a:srcRect l="54376"/>
          <a:stretch>
            <a:fillRect/>
          </a:stretch>
        </p:blipFill>
        <p:spPr bwMode="auto">
          <a:xfrm>
            <a:off x="228600" y="1295400"/>
            <a:ext cx="2401888" cy="4770292"/>
          </a:xfrm>
          <a:prstGeom prst="rect">
            <a:avLst/>
          </a:prstGeom>
          <a:noFill/>
          <a:ln w="9525">
            <a:noFill/>
            <a:miter lim="800000"/>
            <a:headEnd/>
            <a:tailEnd/>
          </a:ln>
        </p:spPr>
      </p:pic>
      <p:sp>
        <p:nvSpPr>
          <p:cNvPr id="8" name="Content Placeholder 2"/>
          <p:cNvSpPr>
            <a:spLocks noGrp="1"/>
          </p:cNvSpPr>
          <p:nvPr>
            <p:ph idx="1"/>
          </p:nvPr>
        </p:nvSpPr>
        <p:spPr>
          <a:xfrm>
            <a:off x="3048000" y="1371600"/>
            <a:ext cx="6096000" cy="838200"/>
          </a:xfrm>
        </p:spPr>
        <p:txBody>
          <a:bodyPr rtlCol="0">
            <a:normAutofit/>
          </a:bodyPr>
          <a:lstStyle/>
          <a:p>
            <a:pPr fontAlgn="auto">
              <a:spcAft>
                <a:spcPts val="0"/>
              </a:spcAft>
              <a:buFont typeface="Wingdings" pitchFamily="2" charset="2"/>
              <a:buNone/>
              <a:defRPr/>
            </a:pPr>
            <a:r>
              <a:rPr lang="en-US" dirty="0" smtClean="0">
                <a:solidFill>
                  <a:srgbClr val="91191A"/>
                </a:solidFill>
              </a:rPr>
              <a:t>After Marketing Automation</a:t>
            </a:r>
            <a:endParaRPr lang="en-US" dirty="0">
              <a:solidFill>
                <a:srgbClr val="91191A"/>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2000" dirty="0" smtClean="0">
                <a:latin typeface="Arial" charset="0"/>
                <a:cs typeface="Arial" charset="0"/>
              </a:rPr>
              <a:t>Is Demand Generation &amp; Marketing Automation Right for Your Business?</a:t>
            </a:r>
          </a:p>
        </p:txBody>
      </p:sp>
      <p:sp>
        <p:nvSpPr>
          <p:cNvPr id="4" name="Content Placeholder 2"/>
          <p:cNvSpPr txBox="1">
            <a:spLocks/>
          </p:cNvSpPr>
          <p:nvPr/>
        </p:nvSpPr>
        <p:spPr bwMode="auto">
          <a:xfrm>
            <a:off x="1143000" y="1447800"/>
            <a:ext cx="8001000" cy="3428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1191A"/>
              </a:buClr>
              <a:buSzTx/>
              <a:tabLst/>
              <a:defRPr/>
            </a:pPr>
            <a:r>
              <a:rPr kumimoji="0" lang="en-US" sz="2200" b="1" i="0" u="none" strike="noStrike" kern="1200" cap="none" spc="0" normalizeH="0" baseline="0" noProof="0" dirty="0" smtClean="0">
                <a:ln>
                  <a:noFill/>
                </a:ln>
                <a:solidFill>
                  <a:srgbClr val="262626"/>
                </a:solidFill>
                <a:effectLst/>
                <a:uLnTx/>
                <a:uFillTx/>
                <a:latin typeface="Arial" charset="0"/>
                <a:ea typeface="+mn-ea"/>
                <a:cs typeface="Arial" charset="0"/>
              </a:rPr>
              <a:t>	</a:t>
            </a:r>
            <a:r>
              <a:rPr kumimoji="0" lang="en-US" sz="2200" i="0" u="none" strike="noStrike" kern="1200" cap="none" spc="0" normalizeH="0" baseline="0" noProof="0" dirty="0" smtClean="0">
                <a:ln>
                  <a:noFill/>
                </a:ln>
                <a:solidFill>
                  <a:srgbClr val="262626"/>
                </a:solidFill>
                <a:effectLst/>
                <a:uLnTx/>
                <a:uFillTx/>
                <a:latin typeface="Arial" charset="0"/>
                <a:ea typeface="+mn-ea"/>
                <a:cs typeface="Arial" charset="0"/>
              </a:rPr>
              <a:t>Are you sending emails as part of your marketing strategy?</a:t>
            </a:r>
          </a:p>
          <a:p>
            <a:pPr marL="342900" marR="0" lvl="0" indent="-342900" algn="l" defTabSz="914400" rtl="0" eaLnBrk="1" fontAlgn="base" latinLnBrk="0" hangingPunct="1">
              <a:lnSpc>
                <a:spcPct val="100000"/>
              </a:lnSpc>
              <a:spcBef>
                <a:spcPct val="20000"/>
              </a:spcBef>
              <a:spcAft>
                <a:spcPct val="0"/>
              </a:spcAft>
              <a:buClr>
                <a:srgbClr val="91191A"/>
              </a:buClr>
              <a:buSzTx/>
              <a:tabLst/>
              <a:defRPr/>
            </a:pPr>
            <a:endParaRPr kumimoji="0" lang="en-US" sz="1600" i="0" u="none" strike="noStrike" kern="1200" cap="none" spc="0" normalizeH="0" baseline="0" noProof="0" dirty="0" smtClean="0">
              <a:ln>
                <a:noFill/>
              </a:ln>
              <a:solidFill>
                <a:srgbClr val="262626"/>
              </a:solidFill>
              <a:effectLst/>
              <a:uLnTx/>
              <a:uFillTx/>
              <a:latin typeface="Arial" charset="0"/>
              <a:ea typeface="+mn-ea"/>
              <a:cs typeface="Arial" charset="0"/>
            </a:endParaRPr>
          </a:p>
          <a:p>
            <a:pPr marL="342900" marR="0" lvl="0" indent="-342900" algn="l" defTabSz="914400" rtl="0" eaLnBrk="1" fontAlgn="base" latinLnBrk="0" hangingPunct="1">
              <a:lnSpc>
                <a:spcPct val="100000"/>
              </a:lnSpc>
              <a:spcBef>
                <a:spcPct val="20000"/>
              </a:spcBef>
              <a:spcAft>
                <a:spcPct val="0"/>
              </a:spcAft>
              <a:buClr>
                <a:srgbClr val="91191A"/>
              </a:buClr>
              <a:buSzTx/>
              <a:tabLst/>
              <a:defRPr/>
            </a:pPr>
            <a:r>
              <a:rPr kumimoji="0" lang="en-US" sz="2200" i="0" u="none" strike="noStrike" kern="1200" cap="none" spc="0" normalizeH="0" baseline="0" noProof="0" dirty="0" smtClean="0">
                <a:ln>
                  <a:noFill/>
                </a:ln>
                <a:solidFill>
                  <a:srgbClr val="262626"/>
                </a:solidFill>
                <a:effectLst/>
                <a:uLnTx/>
                <a:uFillTx/>
                <a:latin typeface="Arial" charset="0"/>
                <a:ea typeface="+mn-ea"/>
                <a:cs typeface="Arial" charset="0"/>
              </a:rPr>
              <a:t>	Is it valuable to identify who is on your website and/or interacting with emails and content?</a:t>
            </a:r>
          </a:p>
          <a:p>
            <a:pPr marL="342900" marR="0" lvl="0" indent="-342900" algn="l" defTabSz="914400" rtl="0" eaLnBrk="1" fontAlgn="base" latinLnBrk="0" hangingPunct="1">
              <a:lnSpc>
                <a:spcPct val="100000"/>
              </a:lnSpc>
              <a:spcBef>
                <a:spcPct val="20000"/>
              </a:spcBef>
              <a:spcAft>
                <a:spcPct val="0"/>
              </a:spcAft>
              <a:buClr>
                <a:srgbClr val="91191A"/>
              </a:buClr>
              <a:buSzTx/>
              <a:tabLst/>
              <a:defRPr/>
            </a:pPr>
            <a:endParaRPr kumimoji="0" lang="en-US" sz="1600" i="0" u="none" strike="noStrike" kern="1200" cap="none" spc="0" normalizeH="0" baseline="0" noProof="0" dirty="0" smtClean="0">
              <a:ln>
                <a:noFill/>
              </a:ln>
              <a:solidFill>
                <a:srgbClr val="262626"/>
              </a:solidFill>
              <a:effectLst/>
              <a:uLnTx/>
              <a:uFillTx/>
              <a:latin typeface="Arial" charset="0"/>
              <a:ea typeface="+mn-ea"/>
              <a:cs typeface="Arial" charset="0"/>
            </a:endParaRPr>
          </a:p>
          <a:p>
            <a:pPr marL="342900" marR="0" lvl="0" indent="-342900" algn="l" defTabSz="914400" rtl="0" eaLnBrk="1" fontAlgn="base" latinLnBrk="0" hangingPunct="1">
              <a:lnSpc>
                <a:spcPct val="100000"/>
              </a:lnSpc>
              <a:spcBef>
                <a:spcPct val="20000"/>
              </a:spcBef>
              <a:spcAft>
                <a:spcPct val="0"/>
              </a:spcAft>
              <a:buClr>
                <a:srgbClr val="91191A"/>
              </a:buClr>
              <a:buSzTx/>
              <a:tabLst/>
              <a:defRPr/>
            </a:pPr>
            <a:r>
              <a:rPr lang="en-US" sz="2200" dirty="0">
                <a:solidFill>
                  <a:srgbClr val="262626"/>
                </a:solidFill>
              </a:rPr>
              <a:t>	</a:t>
            </a:r>
            <a:r>
              <a:rPr kumimoji="0" lang="en-US" sz="2200" i="0" u="none" strike="noStrike" kern="1200" cap="none" spc="0" normalizeH="0" baseline="0" noProof="0" dirty="0" smtClean="0">
                <a:ln>
                  <a:noFill/>
                </a:ln>
                <a:solidFill>
                  <a:srgbClr val="262626"/>
                </a:solidFill>
                <a:effectLst/>
                <a:uLnTx/>
                <a:uFillTx/>
                <a:latin typeface="Arial" charset="0"/>
                <a:ea typeface="+mn-ea"/>
                <a:cs typeface="Arial" charset="0"/>
              </a:rPr>
              <a:t>Do you need to hand off leads to sales as soon as they reach a certain threshold of ‘readiness’?</a:t>
            </a:r>
          </a:p>
        </p:txBody>
      </p:sp>
      <p:pic>
        <p:nvPicPr>
          <p:cNvPr id="5" name="Picture 3" descr="C:\Users\Elizabeth\Documents\Clients\Net-Results\Images\75.png"/>
          <p:cNvPicPr>
            <a:picLocks noChangeAspect="1" noChangeArrowheads="1"/>
          </p:cNvPicPr>
          <p:nvPr/>
        </p:nvPicPr>
        <p:blipFill>
          <a:blip r:embed="rId2" cstate="print"/>
          <a:srcRect/>
          <a:stretch>
            <a:fillRect/>
          </a:stretch>
        </p:blipFill>
        <p:spPr bwMode="auto">
          <a:xfrm>
            <a:off x="762000" y="1371600"/>
            <a:ext cx="584200" cy="584200"/>
          </a:xfrm>
          <a:prstGeom prst="rect">
            <a:avLst/>
          </a:prstGeom>
          <a:noFill/>
          <a:ln w="9525">
            <a:noFill/>
            <a:miter lim="800000"/>
            <a:headEnd/>
            <a:tailEnd/>
          </a:ln>
          <a:effectLst>
            <a:outerShdw dist="139700" dir="2700000" algn="tl" rotWithShape="0">
              <a:srgbClr val="333333">
                <a:alpha val="64999"/>
              </a:srgbClr>
            </a:outerShdw>
          </a:effectLst>
        </p:spPr>
      </p:pic>
      <p:pic>
        <p:nvPicPr>
          <p:cNvPr id="6" name="Picture 4" descr="C:\Users\Elizabeth\Documents\Clients\Net-Results\Images\95.png"/>
          <p:cNvPicPr>
            <a:picLocks noChangeAspect="1" noChangeArrowheads="1"/>
          </p:cNvPicPr>
          <p:nvPr/>
        </p:nvPicPr>
        <p:blipFill>
          <a:blip r:embed="rId3" cstate="print"/>
          <a:srcRect/>
          <a:stretch>
            <a:fillRect/>
          </a:stretch>
        </p:blipFill>
        <p:spPr bwMode="auto">
          <a:xfrm>
            <a:off x="762000" y="3200400"/>
            <a:ext cx="609600" cy="609600"/>
          </a:xfrm>
          <a:prstGeom prst="rect">
            <a:avLst/>
          </a:prstGeom>
          <a:noFill/>
          <a:ln w="9525">
            <a:noFill/>
            <a:miter lim="800000"/>
            <a:headEnd/>
            <a:tailEnd/>
          </a:ln>
          <a:effectLst>
            <a:outerShdw dist="139700" dir="2700000" algn="tl" rotWithShape="0">
              <a:srgbClr val="333333">
                <a:alpha val="64999"/>
              </a:srgbClr>
            </a:outerShdw>
          </a:effectLst>
        </p:spPr>
      </p:pic>
      <p:pic>
        <p:nvPicPr>
          <p:cNvPr id="7" name="Picture 5" descr="C:\Users\Elizabeth\Documents\Clients\Net-Results\Images\106.png"/>
          <p:cNvPicPr>
            <a:picLocks noChangeAspect="1" noChangeArrowheads="1"/>
          </p:cNvPicPr>
          <p:nvPr/>
        </p:nvPicPr>
        <p:blipFill>
          <a:blip r:embed="rId4" cstate="print"/>
          <a:srcRect/>
          <a:stretch>
            <a:fillRect/>
          </a:stretch>
        </p:blipFill>
        <p:spPr bwMode="auto">
          <a:xfrm>
            <a:off x="609600" y="2133600"/>
            <a:ext cx="762000" cy="762000"/>
          </a:xfrm>
          <a:prstGeom prst="rect">
            <a:avLst/>
          </a:prstGeom>
          <a:noFill/>
          <a:ln w="9525">
            <a:noFill/>
            <a:miter lim="800000"/>
            <a:headEnd/>
            <a:tailEnd/>
          </a:ln>
          <a:effectLst>
            <a:outerShdw dist="139700" dir="2700000" algn="tl" rotWithShape="0">
              <a:srgbClr val="333333">
                <a:alpha val="64999"/>
              </a:srgbClr>
            </a:outerShdw>
          </a:effectLst>
        </p:spPr>
      </p:pic>
      <p:pic>
        <p:nvPicPr>
          <p:cNvPr id="8" name="Picture 6" descr="C:\Users\Elizabeth\Documents\Clients\Net-Results\Images\lightbulb.png"/>
          <p:cNvPicPr>
            <a:picLocks noChangeAspect="1" noChangeArrowheads="1"/>
          </p:cNvPicPr>
          <p:nvPr/>
        </p:nvPicPr>
        <p:blipFill>
          <a:blip r:embed="rId5" cstate="print"/>
          <a:srcRect/>
          <a:stretch>
            <a:fillRect/>
          </a:stretch>
        </p:blipFill>
        <p:spPr bwMode="auto">
          <a:xfrm>
            <a:off x="228600" y="4419600"/>
            <a:ext cx="762000" cy="762000"/>
          </a:xfrm>
          <a:prstGeom prst="rect">
            <a:avLst/>
          </a:prstGeom>
          <a:noFill/>
          <a:ln w="9525">
            <a:noFill/>
            <a:miter lim="800000"/>
            <a:headEnd/>
            <a:tailEnd/>
          </a:ln>
          <a:effectLst>
            <a:outerShdw dist="139700" dir="2700000" algn="tl" rotWithShape="0">
              <a:srgbClr val="333333">
                <a:alpha val="64999"/>
              </a:srgbClr>
            </a:outerShdw>
          </a:effectLst>
        </p:spPr>
      </p:pic>
      <p:sp>
        <p:nvSpPr>
          <p:cNvPr id="9" name="TextBox 8"/>
          <p:cNvSpPr txBox="1"/>
          <p:nvPr/>
        </p:nvSpPr>
        <p:spPr>
          <a:xfrm>
            <a:off x="990600" y="4495800"/>
            <a:ext cx="7086600" cy="1477328"/>
          </a:xfrm>
          <a:prstGeom prst="rect">
            <a:avLst/>
          </a:prstGeom>
          <a:noFill/>
        </p:spPr>
        <p:txBody>
          <a:bodyPr wrap="square" rtlCol="0">
            <a:spAutoFit/>
          </a:bodyPr>
          <a:lstStyle/>
          <a:p>
            <a:pPr lvl="0">
              <a:spcBef>
                <a:spcPct val="20000"/>
              </a:spcBef>
              <a:buClr>
                <a:srgbClr val="91191A"/>
              </a:buClr>
              <a:defRPr/>
            </a:pPr>
            <a:r>
              <a:rPr lang="en-US" sz="2200" i="1" dirty="0">
                <a:solidFill>
                  <a:srgbClr val="262626"/>
                </a:solidFill>
              </a:rPr>
              <a:t>Marketing Automation can help </a:t>
            </a:r>
            <a:r>
              <a:rPr lang="en-US" sz="2200" i="1" dirty="0" smtClean="0">
                <a:solidFill>
                  <a:srgbClr val="262626"/>
                </a:solidFill>
              </a:rPr>
              <a:t>with automated email campaigns, granular visitor tracking</a:t>
            </a:r>
            <a:r>
              <a:rPr lang="en-US" sz="2200" i="1" dirty="0">
                <a:solidFill>
                  <a:srgbClr val="262626"/>
                </a:solidFill>
              </a:rPr>
              <a:t>, lead scoring, </a:t>
            </a:r>
            <a:r>
              <a:rPr lang="en-US" sz="2200" i="1" dirty="0" smtClean="0">
                <a:solidFill>
                  <a:srgbClr val="262626"/>
                </a:solidFill>
              </a:rPr>
              <a:t>lead nurturing, alerts, etc</a:t>
            </a:r>
            <a:r>
              <a:rPr lang="en-US" sz="2200" i="1" dirty="0">
                <a:solidFill>
                  <a:srgbClr val="262626"/>
                </a:solidFill>
              </a:rPr>
              <a:t>.</a:t>
            </a:r>
          </a:p>
          <a:p>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43800" y="5181600"/>
            <a:ext cx="1600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Benefits by Business Type</a:t>
            </a:r>
            <a:endParaRPr lang="en-US" dirty="0"/>
          </a:p>
        </p:txBody>
      </p:sp>
      <p:sp>
        <p:nvSpPr>
          <p:cNvPr id="4" name="Rectangle 3"/>
          <p:cNvSpPr/>
          <p:nvPr/>
        </p:nvSpPr>
        <p:spPr>
          <a:xfrm>
            <a:off x="304800" y="1295400"/>
            <a:ext cx="2667000" cy="4800600"/>
          </a:xfrm>
          <a:prstGeom prst="rect">
            <a:avLst/>
          </a:prstGeom>
          <a:gradFill>
            <a:gsLst>
              <a:gs pos="0">
                <a:schemeClr val="tx2">
                  <a:lumMod val="20000"/>
                  <a:lumOff val="80000"/>
                </a:schemeClr>
              </a:gs>
              <a:gs pos="80000">
                <a:schemeClr val="bg1"/>
              </a:gs>
              <a:gs pos="100000">
                <a:schemeClr val="bg1"/>
              </a:gs>
            </a:gsLst>
          </a:gradFill>
          <a:ln>
            <a:noFill/>
          </a:ln>
          <a:effectLst>
            <a:reflection stA="50000" endPos="10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5" name="Rectangle 4"/>
          <p:cNvSpPr/>
          <p:nvPr/>
        </p:nvSpPr>
        <p:spPr>
          <a:xfrm>
            <a:off x="3276600" y="1295400"/>
            <a:ext cx="2667000" cy="4800600"/>
          </a:xfrm>
          <a:prstGeom prst="rect">
            <a:avLst/>
          </a:prstGeom>
          <a:gradFill>
            <a:gsLst>
              <a:gs pos="0">
                <a:schemeClr val="tx2">
                  <a:lumMod val="20000"/>
                  <a:lumOff val="80000"/>
                </a:schemeClr>
              </a:gs>
              <a:gs pos="80000">
                <a:schemeClr val="bg1"/>
              </a:gs>
              <a:gs pos="100000">
                <a:schemeClr val="bg1"/>
              </a:gs>
            </a:gsLst>
          </a:gradFill>
          <a:ln>
            <a:noFill/>
          </a:ln>
          <a:effectLst>
            <a:reflection stA="50000" endPos="10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6" name="Rectangle 5"/>
          <p:cNvSpPr/>
          <p:nvPr/>
        </p:nvSpPr>
        <p:spPr>
          <a:xfrm>
            <a:off x="6248400" y="1295400"/>
            <a:ext cx="2667000" cy="4800600"/>
          </a:xfrm>
          <a:prstGeom prst="rect">
            <a:avLst/>
          </a:prstGeom>
          <a:gradFill>
            <a:gsLst>
              <a:gs pos="0">
                <a:schemeClr val="tx2">
                  <a:lumMod val="20000"/>
                  <a:lumOff val="80000"/>
                </a:schemeClr>
              </a:gs>
              <a:gs pos="80000">
                <a:schemeClr val="bg1"/>
              </a:gs>
              <a:gs pos="100000">
                <a:schemeClr val="bg1"/>
              </a:gs>
            </a:gsLst>
          </a:gradFill>
          <a:ln>
            <a:noFill/>
          </a:ln>
          <a:effectLst>
            <a:reflection stA="50000" endPos="10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7" name="TextBox 8"/>
          <p:cNvSpPr txBox="1">
            <a:spLocks noChangeArrowheads="1"/>
          </p:cNvSpPr>
          <p:nvPr/>
        </p:nvSpPr>
        <p:spPr bwMode="auto">
          <a:xfrm>
            <a:off x="457200" y="2732544"/>
            <a:ext cx="2438400" cy="584200"/>
          </a:xfrm>
          <a:prstGeom prst="rect">
            <a:avLst/>
          </a:prstGeom>
          <a:noFill/>
          <a:ln w="9525">
            <a:noFill/>
            <a:miter lim="800000"/>
            <a:headEnd/>
            <a:tailEnd/>
          </a:ln>
        </p:spPr>
        <p:txBody>
          <a:bodyPr>
            <a:spAutoFit/>
          </a:bodyPr>
          <a:lstStyle/>
          <a:p>
            <a:pPr algn="ctr"/>
            <a:r>
              <a:rPr lang="en-US" sz="3200" b="1" dirty="0">
                <a:solidFill>
                  <a:srgbClr val="91191A"/>
                </a:solidFill>
              </a:rPr>
              <a:t>B2B</a:t>
            </a:r>
          </a:p>
        </p:txBody>
      </p:sp>
      <p:sp>
        <p:nvSpPr>
          <p:cNvPr id="8" name="TextBox 9"/>
          <p:cNvSpPr txBox="1">
            <a:spLocks noChangeArrowheads="1"/>
          </p:cNvSpPr>
          <p:nvPr/>
        </p:nvSpPr>
        <p:spPr bwMode="auto">
          <a:xfrm>
            <a:off x="3352800" y="2656344"/>
            <a:ext cx="2590800" cy="584200"/>
          </a:xfrm>
          <a:prstGeom prst="rect">
            <a:avLst/>
          </a:prstGeom>
          <a:noFill/>
          <a:ln w="9525">
            <a:noFill/>
            <a:miter lim="800000"/>
            <a:headEnd/>
            <a:tailEnd/>
          </a:ln>
        </p:spPr>
        <p:txBody>
          <a:bodyPr>
            <a:spAutoFit/>
          </a:bodyPr>
          <a:lstStyle/>
          <a:p>
            <a:pPr algn="ctr"/>
            <a:r>
              <a:rPr lang="en-US" sz="3200" b="1" dirty="0">
                <a:solidFill>
                  <a:srgbClr val="91191A"/>
                </a:solidFill>
              </a:rPr>
              <a:t>B2C</a:t>
            </a:r>
          </a:p>
        </p:txBody>
      </p:sp>
      <p:sp>
        <p:nvSpPr>
          <p:cNvPr id="9" name="TextBox 10"/>
          <p:cNvSpPr txBox="1">
            <a:spLocks noChangeArrowheads="1"/>
          </p:cNvSpPr>
          <p:nvPr/>
        </p:nvSpPr>
        <p:spPr bwMode="auto">
          <a:xfrm>
            <a:off x="6248400" y="2656344"/>
            <a:ext cx="2667000" cy="523875"/>
          </a:xfrm>
          <a:prstGeom prst="rect">
            <a:avLst/>
          </a:prstGeom>
          <a:noFill/>
          <a:ln w="9525">
            <a:noFill/>
            <a:miter lim="800000"/>
            <a:headEnd/>
            <a:tailEnd/>
          </a:ln>
        </p:spPr>
        <p:txBody>
          <a:bodyPr>
            <a:spAutoFit/>
          </a:bodyPr>
          <a:lstStyle/>
          <a:p>
            <a:pPr algn="ctr"/>
            <a:r>
              <a:rPr lang="en-US" sz="2800" b="1" dirty="0">
                <a:solidFill>
                  <a:srgbClr val="91191A"/>
                </a:solidFill>
              </a:rPr>
              <a:t>E-Commerce</a:t>
            </a:r>
          </a:p>
        </p:txBody>
      </p:sp>
      <p:pic>
        <p:nvPicPr>
          <p:cNvPr id="10" name="Picture 11" descr="person2.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029200" y="1828800"/>
            <a:ext cx="217488" cy="608013"/>
          </a:xfrm>
          <a:prstGeom prst="rect">
            <a:avLst/>
          </a:prstGeom>
          <a:noFill/>
          <a:ln w="9525">
            <a:noFill/>
            <a:miter lim="800000"/>
            <a:headEnd/>
            <a:tailEnd/>
          </a:ln>
        </p:spPr>
      </p:pic>
      <p:pic>
        <p:nvPicPr>
          <p:cNvPr id="11" name="Picture 13" descr="biz.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914400" y="1371600"/>
            <a:ext cx="422275" cy="1157288"/>
          </a:xfrm>
          <a:prstGeom prst="rect">
            <a:avLst/>
          </a:prstGeom>
          <a:noFill/>
          <a:ln w="9525">
            <a:noFill/>
            <a:miter lim="800000"/>
            <a:headEnd/>
            <a:tailEnd/>
          </a:ln>
        </p:spPr>
      </p:pic>
      <p:pic>
        <p:nvPicPr>
          <p:cNvPr id="12" name="Picture 14" descr="biz.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016125" y="1371600"/>
            <a:ext cx="422275" cy="1157288"/>
          </a:xfrm>
          <a:prstGeom prst="rect">
            <a:avLst/>
          </a:prstGeom>
          <a:noFill/>
          <a:ln w="9525">
            <a:noFill/>
            <a:miter lim="800000"/>
            <a:headEnd/>
            <a:tailEnd/>
          </a:ln>
        </p:spPr>
      </p:pic>
      <p:pic>
        <p:nvPicPr>
          <p:cNvPr id="13" name="Picture 15" descr="biz.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921125" y="1371600"/>
            <a:ext cx="422275" cy="1157288"/>
          </a:xfrm>
          <a:prstGeom prst="rect">
            <a:avLst/>
          </a:prstGeom>
          <a:noFill/>
          <a:ln w="9525">
            <a:noFill/>
            <a:miter lim="800000"/>
            <a:headEnd/>
            <a:tailEnd/>
          </a:ln>
        </p:spPr>
      </p:pic>
      <p:pic>
        <p:nvPicPr>
          <p:cNvPr id="14" name="Picture 16" descr="person2.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88313" y="1828800"/>
            <a:ext cx="217487" cy="608013"/>
          </a:xfrm>
          <a:prstGeom prst="rect">
            <a:avLst/>
          </a:prstGeom>
          <a:noFill/>
          <a:ln w="9525">
            <a:noFill/>
            <a:miter lim="800000"/>
            <a:headEnd/>
            <a:tailEnd/>
          </a:ln>
        </p:spPr>
      </p:pic>
      <p:pic>
        <p:nvPicPr>
          <p:cNvPr id="15" name="Picture 17" descr="internet-globe.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553200" y="1600200"/>
            <a:ext cx="877888" cy="860425"/>
          </a:xfrm>
          <a:prstGeom prst="rect">
            <a:avLst/>
          </a:prstGeom>
          <a:noFill/>
          <a:ln w="9525">
            <a:noFill/>
            <a:miter lim="800000"/>
            <a:headEnd/>
            <a:tailEnd/>
          </a:ln>
        </p:spPr>
      </p:pic>
      <p:sp>
        <p:nvSpPr>
          <p:cNvPr id="16" name="Chevron 15"/>
          <p:cNvSpPr/>
          <p:nvPr/>
        </p:nvSpPr>
        <p:spPr>
          <a:xfrm>
            <a:off x="1447800" y="1752600"/>
            <a:ext cx="457200" cy="609600"/>
          </a:xfrm>
          <a:prstGeom prst="chevron">
            <a:avLst/>
          </a:prstGeom>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latin typeface="Arial"/>
            </a:endParaRPr>
          </a:p>
        </p:txBody>
      </p:sp>
      <p:sp>
        <p:nvSpPr>
          <p:cNvPr id="17" name="Chevron 16"/>
          <p:cNvSpPr/>
          <p:nvPr/>
        </p:nvSpPr>
        <p:spPr>
          <a:xfrm>
            <a:off x="4495800" y="1752600"/>
            <a:ext cx="457200" cy="609600"/>
          </a:xfrm>
          <a:prstGeom prst="chevron">
            <a:avLst/>
          </a:prstGeom>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latin typeface="Arial"/>
            </a:endParaRPr>
          </a:p>
        </p:txBody>
      </p:sp>
      <p:sp>
        <p:nvSpPr>
          <p:cNvPr id="18" name="Chevron 17"/>
          <p:cNvSpPr/>
          <p:nvPr/>
        </p:nvSpPr>
        <p:spPr>
          <a:xfrm>
            <a:off x="7467600" y="1752600"/>
            <a:ext cx="457200" cy="609600"/>
          </a:xfrm>
          <a:prstGeom prst="chevron">
            <a:avLst/>
          </a:prstGeom>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latin typeface="Arial"/>
            </a:endParaRPr>
          </a:p>
        </p:txBody>
      </p:sp>
      <p:sp>
        <p:nvSpPr>
          <p:cNvPr id="19" name="TextBox 21"/>
          <p:cNvSpPr txBox="1">
            <a:spLocks noChangeArrowheads="1"/>
          </p:cNvSpPr>
          <p:nvPr/>
        </p:nvSpPr>
        <p:spPr bwMode="auto">
          <a:xfrm>
            <a:off x="457200" y="3265944"/>
            <a:ext cx="2590801" cy="2092881"/>
          </a:xfrm>
          <a:prstGeom prst="rect">
            <a:avLst/>
          </a:prstGeom>
          <a:noFill/>
          <a:ln w="9525">
            <a:noFill/>
            <a:miter lim="800000"/>
            <a:headEnd/>
            <a:tailEnd/>
          </a:ln>
        </p:spPr>
        <p:txBody>
          <a:bodyPr wrap="square" lIns="91440">
            <a:spAutoFit/>
          </a:bodyPr>
          <a:lstStyle/>
          <a:p>
            <a:pPr>
              <a:buClr>
                <a:srgbClr val="91191A"/>
              </a:buClr>
              <a:buFont typeface="Wingdings" pitchFamily="2" charset="2"/>
              <a:buChar char="Ø"/>
              <a:tabLst>
                <a:tab pos="182880" algn="l"/>
              </a:tabLst>
            </a:pPr>
            <a:r>
              <a:rPr lang="en-US" sz="1600" dirty="0"/>
              <a:t>Manages complex </a:t>
            </a:r>
            <a:r>
              <a:rPr lang="en-US" sz="1600" dirty="0" smtClean="0"/>
              <a:t>	sales cycles</a:t>
            </a:r>
          </a:p>
          <a:p>
            <a:pPr>
              <a:buClr>
                <a:srgbClr val="91191A"/>
              </a:buClr>
              <a:buFont typeface="Wingdings" pitchFamily="2" charset="2"/>
              <a:buChar char="Ø"/>
              <a:tabLst>
                <a:tab pos="182880" algn="l"/>
              </a:tabLst>
            </a:pPr>
            <a:endParaRPr lang="en-US" sz="600" dirty="0"/>
          </a:p>
          <a:p>
            <a:pPr>
              <a:buClr>
                <a:srgbClr val="91191A"/>
              </a:buClr>
              <a:buFont typeface="Wingdings" pitchFamily="2" charset="2"/>
              <a:buChar char="Ø"/>
              <a:tabLst>
                <a:tab pos="182880" algn="l"/>
              </a:tabLst>
            </a:pPr>
            <a:r>
              <a:rPr lang="en-US" sz="1600" dirty="0"/>
              <a:t>Personalizes </a:t>
            </a:r>
            <a:r>
              <a:rPr lang="en-US" sz="1600" dirty="0" smtClean="0"/>
              <a:t>	communications</a:t>
            </a:r>
          </a:p>
          <a:p>
            <a:pPr>
              <a:buClr>
                <a:srgbClr val="91191A"/>
              </a:buClr>
              <a:buFont typeface="Wingdings" pitchFamily="2" charset="2"/>
              <a:buChar char="Ø"/>
              <a:tabLst>
                <a:tab pos="182880" algn="l"/>
              </a:tabLst>
            </a:pPr>
            <a:endParaRPr lang="en-US" sz="600" dirty="0"/>
          </a:p>
          <a:p>
            <a:pPr>
              <a:buClr>
                <a:srgbClr val="91191A"/>
              </a:buClr>
              <a:buFont typeface="Wingdings" pitchFamily="2" charset="2"/>
              <a:buChar char="Ø"/>
              <a:tabLst>
                <a:tab pos="182880" algn="l"/>
              </a:tabLst>
            </a:pPr>
            <a:r>
              <a:rPr lang="en-US" sz="1600" dirty="0" smtClean="0"/>
              <a:t>Efficient</a:t>
            </a:r>
          </a:p>
          <a:p>
            <a:pPr>
              <a:buClr>
                <a:srgbClr val="91191A"/>
              </a:buClr>
              <a:buFont typeface="Wingdings" pitchFamily="2" charset="2"/>
              <a:buChar char="Ø"/>
              <a:tabLst>
                <a:tab pos="182880" algn="l"/>
              </a:tabLst>
            </a:pPr>
            <a:endParaRPr lang="en-US" sz="600" dirty="0"/>
          </a:p>
          <a:p>
            <a:pPr>
              <a:buClr>
                <a:srgbClr val="91191A"/>
              </a:buClr>
              <a:buFont typeface="Wingdings" pitchFamily="2" charset="2"/>
              <a:buChar char="Ø"/>
              <a:tabLst>
                <a:tab pos="182880" algn="l"/>
              </a:tabLst>
            </a:pPr>
            <a:r>
              <a:rPr lang="en-US" sz="1600" dirty="0"/>
              <a:t>Elevate sales ready </a:t>
            </a:r>
            <a:r>
              <a:rPr lang="en-US" sz="1600" dirty="0" smtClean="0"/>
              <a:t>	leads</a:t>
            </a:r>
            <a:endParaRPr lang="en-US" sz="1600" dirty="0"/>
          </a:p>
        </p:txBody>
      </p:sp>
      <p:sp>
        <p:nvSpPr>
          <p:cNvPr id="20" name="TextBox 22"/>
          <p:cNvSpPr txBox="1">
            <a:spLocks noChangeArrowheads="1"/>
          </p:cNvSpPr>
          <p:nvPr/>
        </p:nvSpPr>
        <p:spPr bwMode="auto">
          <a:xfrm>
            <a:off x="3429000" y="3265944"/>
            <a:ext cx="2514600" cy="2677656"/>
          </a:xfrm>
          <a:prstGeom prst="rect">
            <a:avLst/>
          </a:prstGeom>
          <a:noFill/>
          <a:ln w="9525">
            <a:noFill/>
            <a:miter lim="800000"/>
            <a:headEnd/>
            <a:tailEnd/>
          </a:ln>
        </p:spPr>
        <p:txBody>
          <a:bodyPr wrap="square">
            <a:spAutoFit/>
          </a:bodyPr>
          <a:lstStyle/>
          <a:p>
            <a:pPr>
              <a:buClr>
                <a:srgbClr val="91191A"/>
              </a:buClr>
              <a:buFont typeface="Wingdings" pitchFamily="2" charset="2"/>
              <a:buChar char="Ø"/>
              <a:tabLst>
                <a:tab pos="182880" algn="l"/>
              </a:tabLst>
            </a:pPr>
            <a:r>
              <a:rPr lang="en-US" sz="1600" dirty="0"/>
              <a:t>Loyalty </a:t>
            </a:r>
            <a:r>
              <a:rPr lang="en-US" sz="1600" dirty="0" smtClean="0"/>
              <a:t>programs</a:t>
            </a:r>
          </a:p>
          <a:p>
            <a:pPr>
              <a:buClr>
                <a:srgbClr val="91191A"/>
              </a:buClr>
              <a:buFont typeface="Wingdings" pitchFamily="2" charset="2"/>
              <a:buChar char="Ø"/>
              <a:tabLst>
                <a:tab pos="182880" algn="l"/>
              </a:tabLst>
            </a:pPr>
            <a:endParaRPr lang="en-US" sz="600" dirty="0"/>
          </a:p>
          <a:p>
            <a:pPr>
              <a:buClr>
                <a:srgbClr val="91191A"/>
              </a:buClr>
              <a:buFont typeface="Wingdings" pitchFamily="2" charset="2"/>
              <a:buChar char="Ø"/>
              <a:tabLst>
                <a:tab pos="182880" algn="l"/>
              </a:tabLst>
            </a:pPr>
            <a:r>
              <a:rPr lang="en-US" sz="1600" dirty="0" smtClean="0"/>
              <a:t>Sweepstakes</a:t>
            </a:r>
          </a:p>
          <a:p>
            <a:pPr>
              <a:buClr>
                <a:srgbClr val="91191A"/>
              </a:buClr>
              <a:buFont typeface="Wingdings" pitchFamily="2" charset="2"/>
              <a:buChar char="Ø"/>
              <a:tabLst>
                <a:tab pos="182880" algn="l"/>
              </a:tabLst>
            </a:pPr>
            <a:endParaRPr lang="en-US" sz="600" dirty="0"/>
          </a:p>
          <a:p>
            <a:pPr>
              <a:buClr>
                <a:srgbClr val="91191A"/>
              </a:buClr>
              <a:buFont typeface="Wingdings" pitchFamily="2" charset="2"/>
              <a:buChar char="Ø"/>
              <a:tabLst>
                <a:tab pos="182880" algn="l"/>
              </a:tabLst>
            </a:pPr>
            <a:r>
              <a:rPr lang="en-US" sz="1600" dirty="0"/>
              <a:t>Promotions and sales </a:t>
            </a:r>
            <a:r>
              <a:rPr lang="en-US" sz="1600" dirty="0" smtClean="0"/>
              <a:t>	based </a:t>
            </a:r>
            <a:r>
              <a:rPr lang="en-US" sz="1600" dirty="0"/>
              <a:t>on site </a:t>
            </a:r>
            <a:r>
              <a:rPr lang="en-US" sz="1600" dirty="0" smtClean="0"/>
              <a:t>usage</a:t>
            </a:r>
          </a:p>
          <a:p>
            <a:pPr>
              <a:buClr>
                <a:srgbClr val="91191A"/>
              </a:buClr>
              <a:buFont typeface="Wingdings" pitchFamily="2" charset="2"/>
              <a:buChar char="Ø"/>
              <a:tabLst>
                <a:tab pos="182880" algn="l"/>
              </a:tabLst>
            </a:pPr>
            <a:endParaRPr lang="en-US" sz="600" dirty="0"/>
          </a:p>
          <a:p>
            <a:pPr>
              <a:buClr>
                <a:srgbClr val="91191A"/>
              </a:buClr>
              <a:buFont typeface="Wingdings" pitchFamily="2" charset="2"/>
              <a:buChar char="Ø"/>
              <a:tabLst>
                <a:tab pos="182880" algn="l"/>
              </a:tabLst>
            </a:pPr>
            <a:r>
              <a:rPr lang="en-US" sz="1600" dirty="0"/>
              <a:t>Profiling / Demographic </a:t>
            </a:r>
            <a:r>
              <a:rPr lang="en-US" sz="1600" dirty="0" smtClean="0"/>
              <a:t>	insight</a:t>
            </a:r>
          </a:p>
          <a:p>
            <a:pPr>
              <a:buClr>
                <a:srgbClr val="91191A"/>
              </a:buClr>
              <a:buFont typeface="Wingdings" pitchFamily="2" charset="2"/>
              <a:buChar char="Ø"/>
              <a:tabLst>
                <a:tab pos="182880" algn="l"/>
              </a:tabLst>
            </a:pPr>
            <a:endParaRPr lang="en-US" sz="600" dirty="0"/>
          </a:p>
          <a:p>
            <a:pPr>
              <a:buClr>
                <a:srgbClr val="91191A"/>
              </a:buClr>
              <a:buFont typeface="Wingdings" pitchFamily="2" charset="2"/>
              <a:buChar char="Ø"/>
              <a:tabLst>
                <a:tab pos="182880" algn="l"/>
              </a:tabLst>
            </a:pPr>
            <a:r>
              <a:rPr lang="en-US" sz="1600" dirty="0"/>
              <a:t>Tracks social </a:t>
            </a:r>
            <a:r>
              <a:rPr lang="en-US" sz="1600" dirty="0" smtClean="0"/>
              <a:t>	conversation </a:t>
            </a:r>
            <a:r>
              <a:rPr lang="en-US" sz="1600" dirty="0"/>
              <a:t>related to </a:t>
            </a:r>
            <a:r>
              <a:rPr lang="en-US" sz="1600" dirty="0" smtClean="0"/>
              <a:t>	the </a:t>
            </a:r>
            <a:r>
              <a:rPr lang="en-US" sz="1600" dirty="0"/>
              <a:t>brand</a:t>
            </a:r>
          </a:p>
        </p:txBody>
      </p:sp>
      <p:sp>
        <p:nvSpPr>
          <p:cNvPr id="21" name="TextBox 23"/>
          <p:cNvSpPr txBox="1">
            <a:spLocks noChangeArrowheads="1"/>
          </p:cNvSpPr>
          <p:nvPr/>
        </p:nvSpPr>
        <p:spPr bwMode="auto">
          <a:xfrm>
            <a:off x="6400800" y="3265944"/>
            <a:ext cx="2438400" cy="2339102"/>
          </a:xfrm>
          <a:prstGeom prst="rect">
            <a:avLst/>
          </a:prstGeom>
          <a:noFill/>
          <a:ln w="9525">
            <a:noFill/>
            <a:miter lim="800000"/>
            <a:headEnd/>
            <a:tailEnd/>
          </a:ln>
        </p:spPr>
        <p:txBody>
          <a:bodyPr>
            <a:spAutoFit/>
          </a:bodyPr>
          <a:lstStyle/>
          <a:p>
            <a:pPr>
              <a:buClr>
                <a:srgbClr val="91191A"/>
              </a:buClr>
              <a:buFont typeface="Wingdings" pitchFamily="2" charset="2"/>
              <a:buChar char="Ø"/>
              <a:tabLst>
                <a:tab pos="182880" algn="l"/>
              </a:tabLst>
            </a:pPr>
            <a:r>
              <a:rPr lang="en-US" sz="1600" dirty="0"/>
              <a:t>Cart abandonment </a:t>
            </a:r>
            <a:r>
              <a:rPr lang="en-US" sz="1600" dirty="0" smtClean="0"/>
              <a:t>	campaigns</a:t>
            </a:r>
          </a:p>
          <a:p>
            <a:pPr>
              <a:buClr>
                <a:srgbClr val="91191A"/>
              </a:buClr>
              <a:buFont typeface="Wingdings" pitchFamily="2" charset="2"/>
              <a:buChar char="Ø"/>
              <a:tabLst>
                <a:tab pos="182880" algn="l"/>
              </a:tabLst>
            </a:pPr>
            <a:endParaRPr lang="en-US" sz="600" dirty="0"/>
          </a:p>
          <a:p>
            <a:pPr>
              <a:buClr>
                <a:srgbClr val="91191A"/>
              </a:buClr>
              <a:buFont typeface="Wingdings" pitchFamily="2" charset="2"/>
              <a:buChar char="Ø"/>
              <a:tabLst>
                <a:tab pos="182880" algn="l"/>
              </a:tabLst>
            </a:pPr>
            <a:r>
              <a:rPr lang="en-US" sz="1600" dirty="0"/>
              <a:t>Promotions and sales </a:t>
            </a:r>
            <a:r>
              <a:rPr lang="en-US" sz="1600" dirty="0" smtClean="0"/>
              <a:t>	based </a:t>
            </a:r>
            <a:r>
              <a:rPr lang="en-US" sz="1600" dirty="0"/>
              <a:t>on purchase </a:t>
            </a:r>
            <a:r>
              <a:rPr lang="en-US" sz="1600" dirty="0" smtClean="0"/>
              <a:t>	history</a:t>
            </a:r>
          </a:p>
          <a:p>
            <a:pPr>
              <a:buClr>
                <a:srgbClr val="91191A"/>
              </a:buClr>
              <a:buFont typeface="Wingdings" pitchFamily="2" charset="2"/>
              <a:buChar char="Ø"/>
              <a:tabLst>
                <a:tab pos="182880" algn="l"/>
              </a:tabLst>
            </a:pPr>
            <a:endParaRPr lang="en-US" sz="600" dirty="0"/>
          </a:p>
          <a:p>
            <a:pPr>
              <a:buClr>
                <a:srgbClr val="91191A"/>
              </a:buClr>
              <a:buFont typeface="Wingdings" pitchFamily="2" charset="2"/>
              <a:buChar char="Ø"/>
              <a:tabLst>
                <a:tab pos="182880" algn="l"/>
              </a:tabLst>
            </a:pPr>
            <a:r>
              <a:rPr lang="en-US" sz="1600" dirty="0"/>
              <a:t>Customized </a:t>
            </a:r>
            <a:r>
              <a:rPr lang="en-US" sz="1600" dirty="0" smtClean="0"/>
              <a:t>e-coupons</a:t>
            </a:r>
          </a:p>
          <a:p>
            <a:pPr>
              <a:buClr>
                <a:srgbClr val="91191A"/>
              </a:buClr>
              <a:buFont typeface="Wingdings" pitchFamily="2" charset="2"/>
              <a:buChar char="Ø"/>
              <a:tabLst>
                <a:tab pos="182880" algn="l"/>
              </a:tabLst>
            </a:pPr>
            <a:endParaRPr lang="en-US" sz="600" dirty="0"/>
          </a:p>
          <a:p>
            <a:pPr>
              <a:buClr>
                <a:srgbClr val="91191A"/>
              </a:buClr>
              <a:buFont typeface="Wingdings" pitchFamily="2" charset="2"/>
              <a:buChar char="Ø"/>
              <a:tabLst>
                <a:tab pos="182880" algn="l"/>
              </a:tabLst>
            </a:pPr>
            <a:r>
              <a:rPr lang="en-US" sz="1600" dirty="0"/>
              <a:t>Seasonal messages</a:t>
            </a:r>
          </a:p>
          <a:p>
            <a:pPr>
              <a:buClr>
                <a:srgbClr val="91191A"/>
              </a:buClr>
              <a:buFont typeface="Wingdings" pitchFamily="2" charset="2"/>
              <a:buChar char="Ø"/>
              <a:tabLst>
                <a:tab pos="182880" algn="l"/>
              </a:tabLst>
            </a:pP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5181600"/>
            <a:ext cx="17526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200" dirty="0" smtClean="0"/>
              <a:t>Benefits for Companies of all Sizes</a:t>
            </a:r>
            <a:endParaRPr lang="en-US" sz="3200" dirty="0"/>
          </a:p>
        </p:txBody>
      </p:sp>
      <p:sp>
        <p:nvSpPr>
          <p:cNvPr id="4" name="Rectangle 3"/>
          <p:cNvSpPr/>
          <p:nvPr/>
        </p:nvSpPr>
        <p:spPr>
          <a:xfrm>
            <a:off x="304800" y="4668837"/>
            <a:ext cx="8534400" cy="1371600"/>
          </a:xfrm>
          <a:prstGeom prst="rect">
            <a:avLst/>
          </a:prstGeom>
          <a:gradFill>
            <a:gsLst>
              <a:gs pos="0">
                <a:schemeClr val="tx2">
                  <a:lumMod val="20000"/>
                  <a:lumOff val="80000"/>
                </a:schemeClr>
              </a:gs>
              <a:gs pos="80000">
                <a:schemeClr val="bg1"/>
              </a:gs>
              <a:gs pos="100000">
                <a:schemeClr val="bg1"/>
              </a:gs>
            </a:gsLst>
          </a:gradFill>
          <a:ln>
            <a:noFill/>
          </a:ln>
          <a:effectLst>
            <a:reflection stA="50000" endPos="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304800" y="3144837"/>
            <a:ext cx="8534400" cy="1371600"/>
          </a:xfrm>
          <a:prstGeom prst="rect">
            <a:avLst/>
          </a:prstGeom>
          <a:gradFill>
            <a:gsLst>
              <a:gs pos="0">
                <a:schemeClr val="tx2">
                  <a:lumMod val="20000"/>
                  <a:lumOff val="80000"/>
                </a:schemeClr>
              </a:gs>
              <a:gs pos="80000">
                <a:schemeClr val="bg1"/>
              </a:gs>
              <a:gs pos="100000">
                <a:schemeClr val="bg1"/>
              </a:gs>
            </a:gsLst>
          </a:gradFill>
          <a:ln>
            <a:noFill/>
          </a:ln>
          <a:effectLst>
            <a:reflection stA="50000" endPos="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304800" y="1619250"/>
            <a:ext cx="8534400" cy="1371600"/>
          </a:xfrm>
          <a:prstGeom prst="rect">
            <a:avLst/>
          </a:prstGeom>
          <a:gradFill>
            <a:gsLst>
              <a:gs pos="0">
                <a:schemeClr val="tx2">
                  <a:lumMod val="20000"/>
                  <a:lumOff val="80000"/>
                </a:schemeClr>
              </a:gs>
              <a:gs pos="80000">
                <a:schemeClr val="bg1"/>
              </a:gs>
              <a:gs pos="100000">
                <a:schemeClr val="bg1"/>
              </a:gs>
            </a:gsLst>
          </a:gradFill>
          <a:ln>
            <a:noFill/>
          </a:ln>
          <a:effectLst>
            <a:reflection stA="50000" endPos="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4"/>
          <p:cNvSpPr txBox="1">
            <a:spLocks noChangeArrowheads="1"/>
          </p:cNvSpPr>
          <p:nvPr/>
        </p:nvSpPr>
        <p:spPr bwMode="auto">
          <a:xfrm>
            <a:off x="1828800" y="2022157"/>
            <a:ext cx="2837636" cy="492443"/>
          </a:xfrm>
          <a:prstGeom prst="rect">
            <a:avLst/>
          </a:prstGeom>
          <a:noFill/>
          <a:ln w="9525">
            <a:noFill/>
            <a:miter lim="800000"/>
            <a:headEnd/>
            <a:tailEnd/>
          </a:ln>
        </p:spPr>
        <p:txBody>
          <a:bodyPr wrap="none">
            <a:spAutoFit/>
          </a:bodyPr>
          <a:lstStyle/>
          <a:p>
            <a:r>
              <a:rPr lang="en-US" sz="2600" b="1" dirty="0">
                <a:solidFill>
                  <a:srgbClr val="91191A"/>
                </a:solidFill>
                <a:latin typeface="Arial" pitchFamily="34" charset="0"/>
                <a:cs typeface="Arial" pitchFamily="34" charset="0"/>
              </a:rPr>
              <a:t>Large Enterprise</a:t>
            </a:r>
          </a:p>
        </p:txBody>
      </p:sp>
      <p:sp>
        <p:nvSpPr>
          <p:cNvPr id="9" name="TextBox 5"/>
          <p:cNvSpPr txBox="1">
            <a:spLocks noChangeArrowheads="1"/>
          </p:cNvSpPr>
          <p:nvPr/>
        </p:nvSpPr>
        <p:spPr bwMode="auto">
          <a:xfrm>
            <a:off x="1828800" y="3376235"/>
            <a:ext cx="3810000" cy="892552"/>
          </a:xfrm>
          <a:prstGeom prst="rect">
            <a:avLst/>
          </a:prstGeom>
          <a:noFill/>
          <a:ln w="9525">
            <a:noFill/>
            <a:miter lim="800000"/>
            <a:headEnd/>
            <a:tailEnd/>
          </a:ln>
        </p:spPr>
        <p:txBody>
          <a:bodyPr>
            <a:spAutoFit/>
          </a:bodyPr>
          <a:lstStyle/>
          <a:p>
            <a:r>
              <a:rPr lang="en-US" sz="2600" b="1" dirty="0" smtClean="0">
                <a:solidFill>
                  <a:srgbClr val="91191A"/>
                </a:solidFill>
                <a:latin typeface="Arial" pitchFamily="34" charset="0"/>
                <a:cs typeface="Arial" pitchFamily="34" charset="0"/>
              </a:rPr>
              <a:t>Small / Medium </a:t>
            </a:r>
            <a:r>
              <a:rPr lang="en-US" sz="2600" b="1" dirty="0">
                <a:solidFill>
                  <a:srgbClr val="91191A"/>
                </a:solidFill>
                <a:latin typeface="Arial" pitchFamily="34" charset="0"/>
                <a:cs typeface="Arial" pitchFamily="34" charset="0"/>
              </a:rPr>
              <a:t>Business</a:t>
            </a:r>
          </a:p>
        </p:txBody>
      </p:sp>
      <p:sp>
        <p:nvSpPr>
          <p:cNvPr id="10" name="TextBox 6"/>
          <p:cNvSpPr txBox="1">
            <a:spLocks noChangeArrowheads="1"/>
          </p:cNvSpPr>
          <p:nvPr/>
        </p:nvSpPr>
        <p:spPr bwMode="auto">
          <a:xfrm>
            <a:off x="1828800" y="5075237"/>
            <a:ext cx="1165704" cy="492443"/>
          </a:xfrm>
          <a:prstGeom prst="rect">
            <a:avLst/>
          </a:prstGeom>
          <a:noFill/>
          <a:ln w="9525">
            <a:noFill/>
            <a:miter lim="800000"/>
            <a:headEnd/>
            <a:tailEnd/>
          </a:ln>
        </p:spPr>
        <p:txBody>
          <a:bodyPr wrap="none">
            <a:spAutoFit/>
          </a:bodyPr>
          <a:lstStyle/>
          <a:p>
            <a:r>
              <a:rPr lang="en-US" sz="2600" b="1" dirty="0">
                <a:solidFill>
                  <a:srgbClr val="91191A"/>
                </a:solidFill>
                <a:latin typeface="Arial" pitchFamily="34" charset="0"/>
                <a:cs typeface="Arial" pitchFamily="34" charset="0"/>
              </a:rPr>
              <a:t>So-Ho</a:t>
            </a:r>
          </a:p>
        </p:txBody>
      </p:sp>
      <p:sp>
        <p:nvSpPr>
          <p:cNvPr id="11" name="TextBox 7"/>
          <p:cNvSpPr txBox="1">
            <a:spLocks noChangeArrowheads="1"/>
          </p:cNvSpPr>
          <p:nvPr/>
        </p:nvSpPr>
        <p:spPr bwMode="auto">
          <a:xfrm>
            <a:off x="5257800" y="1828800"/>
            <a:ext cx="3581400" cy="1015663"/>
          </a:xfrm>
          <a:prstGeom prst="rect">
            <a:avLst/>
          </a:prstGeom>
          <a:noFill/>
          <a:ln w="9525">
            <a:noFill/>
            <a:miter lim="800000"/>
            <a:headEnd/>
            <a:tailEnd/>
          </a:ln>
        </p:spPr>
        <p:txBody>
          <a:bodyPr wrap="square">
            <a:spAutoFit/>
          </a:bodyPr>
          <a:lstStyle/>
          <a:p>
            <a:pPr>
              <a:buClr>
                <a:srgbClr val="91191A"/>
              </a:buClr>
              <a:buFont typeface="Wingdings" pitchFamily="2" charset="2"/>
              <a:buChar char="Ø"/>
            </a:pPr>
            <a:r>
              <a:rPr lang="en-US" sz="1500" dirty="0" smtClean="0">
                <a:latin typeface="Arial" pitchFamily="34" charset="0"/>
                <a:cs typeface="Arial" pitchFamily="34" charset="0"/>
              </a:rPr>
              <a:t> Streamlines communications</a:t>
            </a:r>
            <a:endParaRPr lang="en-US" sz="1500" dirty="0">
              <a:latin typeface="Arial" pitchFamily="34" charset="0"/>
              <a:cs typeface="Arial" pitchFamily="34" charset="0"/>
            </a:endParaRPr>
          </a:p>
          <a:p>
            <a:pPr>
              <a:buClr>
                <a:srgbClr val="91191A"/>
              </a:buClr>
              <a:buFont typeface="Wingdings" pitchFamily="2" charset="2"/>
              <a:buChar char="Ø"/>
            </a:pPr>
            <a:r>
              <a:rPr lang="en-US" sz="1500" dirty="0" smtClean="0">
                <a:latin typeface="Arial" pitchFamily="34" charset="0"/>
                <a:cs typeface="Arial" pitchFamily="34" charset="0"/>
              </a:rPr>
              <a:t> Centralizes </a:t>
            </a:r>
            <a:r>
              <a:rPr lang="en-US" sz="1500" dirty="0">
                <a:latin typeface="Arial" pitchFamily="34" charset="0"/>
                <a:cs typeface="Arial" pitchFamily="34" charset="0"/>
              </a:rPr>
              <a:t>lead management</a:t>
            </a:r>
          </a:p>
          <a:p>
            <a:pPr>
              <a:buClr>
                <a:srgbClr val="91191A"/>
              </a:buClr>
              <a:buFont typeface="Wingdings" pitchFamily="2" charset="2"/>
              <a:buChar char="Ø"/>
            </a:pPr>
            <a:r>
              <a:rPr lang="en-US" sz="1500" dirty="0" smtClean="0">
                <a:latin typeface="Arial" pitchFamily="34" charset="0"/>
                <a:cs typeface="Arial" pitchFamily="34" charset="0"/>
              </a:rPr>
              <a:t> Individualizes </a:t>
            </a:r>
            <a:r>
              <a:rPr lang="en-US" sz="1500" dirty="0">
                <a:latin typeface="Arial" pitchFamily="34" charset="0"/>
                <a:cs typeface="Arial" pitchFamily="34" charset="0"/>
              </a:rPr>
              <a:t>conversations</a:t>
            </a:r>
          </a:p>
          <a:p>
            <a:pPr>
              <a:buClr>
                <a:srgbClr val="91191A"/>
              </a:buClr>
              <a:buFont typeface="Wingdings" pitchFamily="2" charset="2"/>
              <a:buChar char="Ø"/>
            </a:pPr>
            <a:r>
              <a:rPr lang="en-US" sz="1500" dirty="0" smtClean="0">
                <a:latin typeface="Arial" pitchFamily="34" charset="0"/>
                <a:cs typeface="Arial" pitchFamily="34" charset="0"/>
              </a:rPr>
              <a:t> Promotes </a:t>
            </a:r>
            <a:r>
              <a:rPr lang="en-US" sz="1500" dirty="0">
                <a:latin typeface="Arial" pitchFamily="34" charset="0"/>
                <a:cs typeface="Arial" pitchFamily="34" charset="0"/>
              </a:rPr>
              <a:t>lead cycle management</a:t>
            </a:r>
          </a:p>
        </p:txBody>
      </p:sp>
      <p:sp>
        <p:nvSpPr>
          <p:cNvPr id="12" name="TextBox 9"/>
          <p:cNvSpPr txBox="1">
            <a:spLocks noChangeArrowheads="1"/>
          </p:cNvSpPr>
          <p:nvPr/>
        </p:nvSpPr>
        <p:spPr bwMode="auto">
          <a:xfrm>
            <a:off x="5272088" y="4775636"/>
            <a:ext cx="3719512" cy="1169551"/>
          </a:xfrm>
          <a:prstGeom prst="rect">
            <a:avLst/>
          </a:prstGeom>
          <a:noFill/>
          <a:ln w="9525">
            <a:noFill/>
            <a:miter lim="800000"/>
            <a:headEnd/>
            <a:tailEnd/>
          </a:ln>
        </p:spPr>
        <p:txBody>
          <a:bodyPr>
            <a:spAutoFit/>
          </a:bodyPr>
          <a:lstStyle/>
          <a:p>
            <a:pPr>
              <a:buClr>
                <a:srgbClr val="91191A"/>
              </a:buClr>
              <a:buFont typeface="Wingdings" pitchFamily="2" charset="2"/>
              <a:buChar char="Ø"/>
              <a:tabLst>
                <a:tab pos="91440" algn="l"/>
              </a:tabLst>
            </a:pPr>
            <a:r>
              <a:rPr lang="en-US" sz="1400" dirty="0" smtClean="0">
                <a:latin typeface="Arial" pitchFamily="34" charset="0"/>
                <a:cs typeface="Arial" pitchFamily="34" charset="0"/>
              </a:rPr>
              <a:t> Easy </a:t>
            </a:r>
            <a:r>
              <a:rPr lang="en-US" sz="1400" dirty="0">
                <a:latin typeface="Arial" pitchFamily="34" charset="0"/>
                <a:cs typeface="Arial" pitchFamily="34" charset="0"/>
              </a:rPr>
              <a:t>to use interface</a:t>
            </a:r>
          </a:p>
          <a:p>
            <a:pPr>
              <a:buClr>
                <a:srgbClr val="91191A"/>
              </a:buClr>
              <a:buFont typeface="Wingdings" pitchFamily="2" charset="2"/>
              <a:buChar char="Ø"/>
              <a:tabLst>
                <a:tab pos="91440" algn="l"/>
              </a:tabLst>
            </a:pPr>
            <a:r>
              <a:rPr lang="en-US" sz="1400" dirty="0" smtClean="0">
                <a:latin typeface="Arial" pitchFamily="34" charset="0"/>
                <a:cs typeface="Arial" pitchFamily="34" charset="0"/>
              </a:rPr>
              <a:t> Quickly </a:t>
            </a:r>
            <a:r>
              <a:rPr lang="en-US" sz="1400" dirty="0">
                <a:latin typeface="Arial" pitchFamily="34" charset="0"/>
                <a:cs typeface="Arial" pitchFamily="34" charset="0"/>
              </a:rPr>
              <a:t>measures qualified prospects</a:t>
            </a:r>
          </a:p>
          <a:p>
            <a:pPr>
              <a:buClr>
                <a:srgbClr val="91191A"/>
              </a:buClr>
              <a:buFont typeface="Wingdings" pitchFamily="2" charset="2"/>
              <a:buChar char="Ø"/>
              <a:tabLst>
                <a:tab pos="91440" algn="l"/>
              </a:tabLst>
            </a:pPr>
            <a:r>
              <a:rPr lang="en-US" sz="1400" dirty="0" smtClean="0">
                <a:latin typeface="Arial" pitchFamily="34" charset="0"/>
                <a:cs typeface="Arial" pitchFamily="34" charset="0"/>
              </a:rPr>
              <a:t> Replaces </a:t>
            </a:r>
            <a:r>
              <a:rPr lang="en-US" sz="1400" dirty="0">
                <a:latin typeface="Arial" pitchFamily="34" charset="0"/>
                <a:cs typeface="Arial" pitchFamily="34" charset="0"/>
              </a:rPr>
              <a:t>blind cold-calling with calls to </a:t>
            </a:r>
            <a:r>
              <a:rPr lang="en-US" sz="1400" dirty="0" smtClean="0">
                <a:latin typeface="Arial" pitchFamily="34" charset="0"/>
                <a:cs typeface="Arial" pitchFamily="34" charset="0"/>
              </a:rPr>
              <a:t>	  qualified </a:t>
            </a:r>
            <a:r>
              <a:rPr lang="en-US" sz="1400" dirty="0">
                <a:latin typeface="Arial" pitchFamily="34" charset="0"/>
                <a:cs typeface="Arial" pitchFamily="34" charset="0"/>
              </a:rPr>
              <a:t>leads</a:t>
            </a:r>
          </a:p>
          <a:p>
            <a:pPr>
              <a:buClr>
                <a:srgbClr val="91191A"/>
              </a:buClr>
              <a:buFont typeface="Wingdings" pitchFamily="2" charset="2"/>
              <a:buChar char="Ø"/>
              <a:tabLst>
                <a:tab pos="91440" algn="l"/>
              </a:tabLst>
            </a:pPr>
            <a:r>
              <a:rPr lang="en-US" sz="1400" dirty="0" smtClean="0">
                <a:latin typeface="Arial" pitchFamily="34" charset="0"/>
                <a:cs typeface="Arial" pitchFamily="34" charset="0"/>
              </a:rPr>
              <a:t> Helps </a:t>
            </a:r>
            <a:r>
              <a:rPr lang="en-US" sz="1400" dirty="0">
                <a:latin typeface="Arial" pitchFamily="34" charset="0"/>
                <a:cs typeface="Arial" pitchFamily="34" charset="0"/>
              </a:rPr>
              <a:t>you do more with less!</a:t>
            </a:r>
          </a:p>
        </p:txBody>
      </p:sp>
      <p:pic>
        <p:nvPicPr>
          <p:cNvPr id="13" name="Picture 15" descr="house.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685800" y="5049837"/>
            <a:ext cx="798513" cy="620713"/>
          </a:xfrm>
          <a:prstGeom prst="rect">
            <a:avLst/>
          </a:prstGeom>
          <a:noFill/>
          <a:ln w="9525">
            <a:noFill/>
            <a:miter lim="800000"/>
            <a:headEnd/>
            <a:tailEnd/>
          </a:ln>
        </p:spPr>
      </p:pic>
      <p:pic>
        <p:nvPicPr>
          <p:cNvPr id="14" name="Picture 16" descr="large-biz.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09600" y="1371600"/>
            <a:ext cx="762000" cy="1543050"/>
          </a:xfrm>
          <a:prstGeom prst="rect">
            <a:avLst/>
          </a:prstGeom>
          <a:noFill/>
          <a:ln w="9525">
            <a:noFill/>
            <a:miter lim="800000"/>
            <a:headEnd/>
            <a:tailEnd/>
          </a:ln>
        </p:spPr>
      </p:pic>
      <p:pic>
        <p:nvPicPr>
          <p:cNvPr id="15" name="Picture 17" descr="smbiz.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30250" y="2971800"/>
            <a:ext cx="565150" cy="1468437"/>
          </a:xfrm>
          <a:prstGeom prst="rect">
            <a:avLst/>
          </a:prstGeom>
          <a:noFill/>
          <a:ln w="9525">
            <a:noFill/>
            <a:miter lim="800000"/>
            <a:headEnd/>
            <a:tailEnd/>
          </a:ln>
        </p:spPr>
      </p:pic>
      <p:sp>
        <p:nvSpPr>
          <p:cNvPr id="16" name="TextBox 11"/>
          <p:cNvSpPr txBox="1">
            <a:spLocks noChangeArrowheads="1"/>
          </p:cNvSpPr>
          <p:nvPr/>
        </p:nvSpPr>
        <p:spPr bwMode="auto">
          <a:xfrm>
            <a:off x="5334000" y="3465493"/>
            <a:ext cx="3810000" cy="954107"/>
          </a:xfrm>
          <a:prstGeom prst="rect">
            <a:avLst/>
          </a:prstGeom>
          <a:noFill/>
          <a:ln w="9525">
            <a:noFill/>
            <a:miter lim="800000"/>
            <a:headEnd/>
            <a:tailEnd/>
          </a:ln>
        </p:spPr>
        <p:txBody>
          <a:bodyPr wrap="square">
            <a:spAutoFit/>
          </a:bodyPr>
          <a:lstStyle/>
          <a:p>
            <a:pPr>
              <a:buClr>
                <a:srgbClr val="91191A"/>
              </a:buClr>
              <a:buFont typeface="Wingdings" pitchFamily="2" charset="2"/>
              <a:buChar char="Ø"/>
              <a:tabLst>
                <a:tab pos="91440" algn="l"/>
                <a:tab pos="182880" algn="l"/>
              </a:tabLst>
            </a:pPr>
            <a:r>
              <a:rPr lang="en-US" sz="1400" dirty="0" smtClean="0">
                <a:latin typeface="Arial" pitchFamily="34" charset="0"/>
                <a:cs typeface="Arial" pitchFamily="34" charset="0"/>
              </a:rPr>
              <a:t> Offers </a:t>
            </a:r>
            <a:r>
              <a:rPr lang="en-US" sz="1400" dirty="0">
                <a:latin typeface="Arial" pitchFamily="34" charset="0"/>
                <a:cs typeface="Arial" pitchFamily="34" charset="0"/>
              </a:rPr>
              <a:t>good balance of </a:t>
            </a:r>
            <a:r>
              <a:rPr lang="en-US" sz="1400" dirty="0" smtClean="0">
                <a:latin typeface="Arial" pitchFamily="34" charset="0"/>
                <a:cs typeface="Arial" pitchFamily="34" charset="0"/>
              </a:rPr>
              <a:t>personalized</a:t>
            </a:r>
          </a:p>
          <a:p>
            <a:pPr>
              <a:buClr>
                <a:srgbClr val="91191A"/>
              </a:buClr>
              <a:tabLst>
                <a:tab pos="91440" algn="l"/>
                <a:tab pos="182880" algn="l"/>
              </a:tabLst>
            </a:pPr>
            <a:r>
              <a:rPr lang="en-US" sz="1400" dirty="0" smtClean="0">
                <a:latin typeface="Arial" pitchFamily="34" charset="0"/>
                <a:cs typeface="Arial" pitchFamily="34" charset="0"/>
              </a:rPr>
              <a:t>	  communication</a:t>
            </a:r>
            <a:endParaRPr lang="en-US" sz="1400" dirty="0">
              <a:latin typeface="Arial" pitchFamily="34" charset="0"/>
              <a:cs typeface="Arial" pitchFamily="34" charset="0"/>
            </a:endParaRPr>
          </a:p>
          <a:p>
            <a:pPr>
              <a:buClr>
                <a:srgbClr val="91191A"/>
              </a:buClr>
              <a:buFont typeface="Wingdings" pitchFamily="2" charset="2"/>
              <a:buChar char="Ø"/>
              <a:tabLst>
                <a:tab pos="91440" algn="l"/>
                <a:tab pos="182880" algn="l"/>
              </a:tabLst>
            </a:pPr>
            <a:r>
              <a:rPr lang="en-US" sz="1400" dirty="0" smtClean="0">
                <a:latin typeface="Arial" pitchFamily="34" charset="0"/>
                <a:cs typeface="Arial" pitchFamily="34" charset="0"/>
              </a:rPr>
              <a:t> Scales </a:t>
            </a:r>
            <a:r>
              <a:rPr lang="en-US" sz="1400" dirty="0">
                <a:latin typeface="Arial" pitchFamily="34" charset="0"/>
                <a:cs typeface="Arial" pitchFamily="34" charset="0"/>
              </a:rPr>
              <a:t>lead nurturing</a:t>
            </a:r>
          </a:p>
          <a:p>
            <a:pPr>
              <a:buClr>
                <a:srgbClr val="91191A"/>
              </a:buClr>
              <a:buFont typeface="Wingdings" pitchFamily="2" charset="2"/>
              <a:buChar char="Ø"/>
              <a:tabLst>
                <a:tab pos="91440" algn="l"/>
                <a:tab pos="182880" algn="l"/>
              </a:tabLst>
            </a:pPr>
            <a:r>
              <a:rPr lang="en-US" sz="1400" dirty="0" smtClean="0">
                <a:latin typeface="Arial" pitchFamily="34" charset="0"/>
                <a:cs typeface="Arial" pitchFamily="34" charset="0"/>
              </a:rPr>
              <a:t> Efficient </a:t>
            </a:r>
            <a:r>
              <a:rPr lang="en-US" sz="1400" dirty="0">
                <a:latin typeface="Arial" pitchFamily="34" charset="0"/>
                <a:cs typeface="Arial" pitchFamily="34" charset="0"/>
              </a:rPr>
              <a:t>follow-up to qualified leads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Benefits for Your Business</a:t>
            </a:r>
            <a:endParaRPr lang="en-US" dirty="0"/>
          </a:p>
        </p:txBody>
      </p:sp>
      <p:sp>
        <p:nvSpPr>
          <p:cNvPr id="5" name="Rectangle 4"/>
          <p:cNvSpPr/>
          <p:nvPr/>
        </p:nvSpPr>
        <p:spPr>
          <a:xfrm>
            <a:off x="381000" y="1828800"/>
            <a:ext cx="4572000" cy="4093428"/>
          </a:xfrm>
          <a:prstGeom prst="rect">
            <a:avLst/>
          </a:prstGeom>
        </p:spPr>
        <p:txBody>
          <a:bodyPr wrap="square">
            <a:spAutoFit/>
          </a:bodyPr>
          <a:lstStyle/>
          <a:p>
            <a:pPr eaLnBrk="1" hangingPunct="1">
              <a:buClr>
                <a:srgbClr val="91191A"/>
              </a:buClr>
              <a:tabLst>
                <a:tab pos="182880" algn="l"/>
              </a:tabLst>
            </a:pPr>
            <a:endParaRPr lang="en-US" sz="2000" dirty="0"/>
          </a:p>
          <a:p>
            <a:pPr eaLnBrk="1" hangingPunct="1">
              <a:buClr>
                <a:srgbClr val="91191A"/>
              </a:buClr>
              <a:buFont typeface="Wingdings" pitchFamily="2" charset="2"/>
              <a:buChar char="Ø"/>
              <a:tabLst>
                <a:tab pos="182880" algn="l"/>
              </a:tabLst>
            </a:pPr>
            <a:r>
              <a:rPr lang="en-US" sz="2000" dirty="0" smtClean="0"/>
              <a:t> Develop </a:t>
            </a:r>
            <a:r>
              <a:rPr lang="en-US" sz="2000" dirty="0"/>
              <a:t>and qualify more </a:t>
            </a:r>
            <a:r>
              <a:rPr lang="en-US" sz="2000" dirty="0" smtClean="0"/>
              <a:t>	 	 opportunities from </a:t>
            </a:r>
            <a:r>
              <a:rPr lang="en-US" sz="2000" dirty="0"/>
              <a:t>your </a:t>
            </a:r>
            <a:r>
              <a:rPr lang="en-US" sz="2000" dirty="0" smtClean="0"/>
              <a:t>database</a:t>
            </a:r>
          </a:p>
          <a:p>
            <a:pPr eaLnBrk="1" hangingPunct="1">
              <a:buClr>
                <a:srgbClr val="91191A"/>
              </a:buClr>
              <a:buFont typeface="Wingdings" pitchFamily="2" charset="2"/>
              <a:buChar char="Ø"/>
              <a:tabLst>
                <a:tab pos="182880" algn="l"/>
              </a:tabLst>
            </a:pPr>
            <a:endParaRPr lang="en-US" sz="2000" dirty="0"/>
          </a:p>
          <a:p>
            <a:pPr eaLnBrk="1" hangingPunct="1">
              <a:buClr>
                <a:srgbClr val="91191A"/>
              </a:buClr>
              <a:buFont typeface="Wingdings" pitchFamily="2" charset="2"/>
              <a:buChar char="Ø"/>
              <a:tabLst>
                <a:tab pos="182880" algn="l"/>
              </a:tabLst>
            </a:pPr>
            <a:r>
              <a:rPr lang="en-US" sz="2000" dirty="0" smtClean="0"/>
              <a:t> Have </a:t>
            </a:r>
            <a:r>
              <a:rPr lang="en-US" sz="2000" dirty="0"/>
              <a:t>‘e-conversations’ using </a:t>
            </a:r>
            <a:r>
              <a:rPr lang="en-US" sz="2000" dirty="0" smtClean="0"/>
              <a:t>	   	 relevant collateral </a:t>
            </a:r>
            <a:r>
              <a:rPr lang="en-US" sz="2000" dirty="0"/>
              <a:t>as opposed to </a:t>
            </a:r>
            <a:r>
              <a:rPr lang="en-US" sz="2000" dirty="0" smtClean="0"/>
              <a:t>	 one-off emails</a:t>
            </a:r>
          </a:p>
          <a:p>
            <a:pPr eaLnBrk="1" hangingPunct="1">
              <a:buClr>
                <a:srgbClr val="91191A"/>
              </a:buClr>
              <a:buFont typeface="Wingdings" pitchFamily="2" charset="2"/>
              <a:buChar char="Ø"/>
              <a:tabLst>
                <a:tab pos="182880" algn="l"/>
              </a:tabLst>
            </a:pPr>
            <a:endParaRPr lang="en-US" sz="2000" dirty="0"/>
          </a:p>
          <a:p>
            <a:pPr eaLnBrk="1" hangingPunct="1">
              <a:buClr>
                <a:srgbClr val="91191A"/>
              </a:buClr>
              <a:buFont typeface="Wingdings" pitchFamily="2" charset="2"/>
              <a:buChar char="Ø"/>
              <a:tabLst>
                <a:tab pos="182880" algn="l"/>
              </a:tabLst>
            </a:pPr>
            <a:r>
              <a:rPr lang="en-US" sz="2000" dirty="0" smtClean="0"/>
              <a:t> Hand </a:t>
            </a:r>
            <a:r>
              <a:rPr lang="en-US" sz="2000" dirty="0"/>
              <a:t>off the most qualified leads to </a:t>
            </a:r>
            <a:r>
              <a:rPr lang="en-US" sz="2000" dirty="0" smtClean="0"/>
              <a:t>	 sales at </a:t>
            </a:r>
            <a:r>
              <a:rPr lang="en-US" sz="2000" dirty="0"/>
              <a:t>the height of </a:t>
            </a:r>
            <a:r>
              <a:rPr lang="en-US" sz="2000" dirty="0" smtClean="0"/>
              <a:t>engagement</a:t>
            </a:r>
          </a:p>
          <a:p>
            <a:pPr eaLnBrk="1" hangingPunct="1">
              <a:buClr>
                <a:srgbClr val="91191A"/>
              </a:buClr>
              <a:buFont typeface="Wingdings" pitchFamily="2" charset="2"/>
              <a:buChar char="Ø"/>
              <a:tabLst>
                <a:tab pos="182880" algn="l"/>
              </a:tabLst>
            </a:pPr>
            <a:endParaRPr lang="en-US" sz="2000" dirty="0"/>
          </a:p>
          <a:p>
            <a:pPr eaLnBrk="1" hangingPunct="1">
              <a:buClr>
                <a:srgbClr val="91191A"/>
              </a:buClr>
              <a:buFont typeface="Wingdings" pitchFamily="2" charset="2"/>
              <a:buChar char="Ø"/>
              <a:tabLst>
                <a:tab pos="182880" algn="l"/>
              </a:tabLst>
            </a:pPr>
            <a:r>
              <a:rPr lang="en-US" sz="2000" dirty="0" smtClean="0"/>
              <a:t> Save </a:t>
            </a:r>
            <a:r>
              <a:rPr lang="en-US" sz="2000" dirty="0"/>
              <a:t>time and stretch your budget </a:t>
            </a:r>
            <a:r>
              <a:rPr lang="en-US" sz="2000" dirty="0" smtClean="0"/>
              <a:t>	 with automated </a:t>
            </a:r>
            <a:r>
              <a:rPr lang="en-US" sz="2000" dirty="0"/>
              <a:t>processes</a:t>
            </a:r>
          </a:p>
        </p:txBody>
      </p:sp>
      <p:pic>
        <p:nvPicPr>
          <p:cNvPr id="6" name="Picture 4" descr="teen-silouettes.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889500" y="2590800"/>
            <a:ext cx="3949700" cy="1905000"/>
          </a:xfrm>
          <a:prstGeom prst="rect">
            <a:avLst/>
          </a:prstGeom>
          <a:noFill/>
          <a:ln w="9525">
            <a:noFill/>
            <a:miter lim="800000"/>
            <a:headEnd/>
            <a:tailEnd/>
          </a:ln>
        </p:spPr>
      </p:pic>
      <p:sp>
        <p:nvSpPr>
          <p:cNvPr id="7" name="TextBox 6"/>
          <p:cNvSpPr txBox="1"/>
          <p:nvPr/>
        </p:nvSpPr>
        <p:spPr>
          <a:xfrm>
            <a:off x="381000" y="1371600"/>
            <a:ext cx="8554073" cy="553998"/>
          </a:xfrm>
          <a:prstGeom prst="rect">
            <a:avLst/>
          </a:prstGeom>
          <a:noFill/>
        </p:spPr>
        <p:txBody>
          <a:bodyPr wrap="none" rtlCol="0">
            <a:spAutoFit/>
          </a:bodyPr>
          <a:lstStyle/>
          <a:p>
            <a:r>
              <a:rPr lang="en-US" sz="3000" b="1" dirty="0" smtClean="0">
                <a:solidFill>
                  <a:srgbClr val="91191A"/>
                </a:solidFill>
              </a:rPr>
              <a:t>How does Marketing Automation benefit you?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latin typeface="Arial" charset="0"/>
                <a:cs typeface="Arial" charset="0"/>
              </a:rPr>
              <a:t>Final Thoughts</a:t>
            </a:r>
          </a:p>
        </p:txBody>
      </p:sp>
      <p:sp>
        <p:nvSpPr>
          <p:cNvPr id="3" name="Content Placeholder 2"/>
          <p:cNvSpPr>
            <a:spLocks noGrp="1"/>
          </p:cNvSpPr>
          <p:nvPr>
            <p:ph idx="1"/>
          </p:nvPr>
        </p:nvSpPr>
        <p:spPr>
          <a:xfrm>
            <a:off x="457200" y="1752600"/>
            <a:ext cx="8534400" cy="4267200"/>
          </a:xfrm>
        </p:spPr>
        <p:txBody>
          <a:bodyPr rtlCol="0">
            <a:normAutofit/>
          </a:bodyPr>
          <a:lstStyle/>
          <a:p>
            <a:pPr marL="0" indent="0" fontAlgn="auto">
              <a:spcAft>
                <a:spcPts val="0"/>
              </a:spcAft>
              <a:buSzPct val="100000"/>
              <a:tabLst>
                <a:tab pos="274320" algn="l"/>
              </a:tabLst>
              <a:defRPr/>
            </a:pPr>
            <a:r>
              <a:rPr lang="en-US" sz="2800" b="0" dirty="0" smtClean="0">
                <a:solidFill>
                  <a:schemeClr val="tx1">
                    <a:lumMod val="85000"/>
                    <a:lumOff val="15000"/>
                  </a:schemeClr>
                </a:solidFill>
              </a:rPr>
              <a:t> By not spending more on marketing, but rather 	 	 </a:t>
            </a:r>
            <a:r>
              <a:rPr lang="en-US" sz="2800" dirty="0" smtClean="0">
                <a:solidFill>
                  <a:schemeClr val="tx1">
                    <a:lumMod val="85000"/>
                    <a:lumOff val="15000"/>
                  </a:schemeClr>
                </a:solidFill>
              </a:rPr>
              <a:t>reallocating</a:t>
            </a:r>
            <a:r>
              <a:rPr lang="en-US" sz="2800" b="0" dirty="0" smtClean="0">
                <a:solidFill>
                  <a:schemeClr val="tx1">
                    <a:lumMod val="85000"/>
                    <a:lumOff val="15000"/>
                  </a:schemeClr>
                </a:solidFill>
              </a:rPr>
              <a:t> to increased digital presence, 	 	 	 content, and lead nurturing, you are able to  	 	 increase revenue, profits and lower cost-per lead.  </a:t>
            </a:r>
          </a:p>
          <a:p>
            <a:pPr marL="0" indent="0" fontAlgn="auto">
              <a:spcAft>
                <a:spcPts val="0"/>
              </a:spcAft>
              <a:buSzPct val="100000"/>
              <a:tabLst>
                <a:tab pos="274320" algn="l"/>
              </a:tabLst>
              <a:defRPr/>
            </a:pPr>
            <a:endParaRPr lang="en-US" sz="2800" b="0" dirty="0" smtClean="0">
              <a:solidFill>
                <a:schemeClr val="tx1">
                  <a:lumMod val="85000"/>
                  <a:lumOff val="15000"/>
                </a:schemeClr>
              </a:solidFill>
            </a:endParaRPr>
          </a:p>
          <a:p>
            <a:pPr marL="0" indent="0" fontAlgn="auto">
              <a:spcAft>
                <a:spcPts val="0"/>
              </a:spcAft>
              <a:buSzPct val="100000"/>
              <a:tabLst>
                <a:tab pos="274320" algn="l"/>
              </a:tabLst>
              <a:defRPr/>
            </a:pPr>
            <a:r>
              <a:rPr lang="en-US" sz="2800" b="0" dirty="0" smtClean="0">
                <a:solidFill>
                  <a:schemeClr val="tx1">
                    <a:lumMod val="85000"/>
                    <a:lumOff val="15000"/>
                  </a:schemeClr>
                </a:solidFill>
              </a:rPr>
              <a:t> Ultimately this leads to </a:t>
            </a:r>
            <a:r>
              <a:rPr lang="en-US" sz="2800" dirty="0" smtClean="0">
                <a:solidFill>
                  <a:schemeClr val="tx1">
                    <a:lumMod val="85000"/>
                    <a:lumOff val="15000"/>
                  </a:schemeClr>
                </a:solidFill>
              </a:rPr>
              <a:t>5 times greater Return   	  	 on Marketing </a:t>
            </a:r>
            <a:r>
              <a:rPr lang="en-US" sz="2800" b="0" dirty="0" smtClean="0">
                <a:solidFill>
                  <a:schemeClr val="tx1">
                    <a:lumMod val="85000"/>
                    <a:lumOff val="15000"/>
                  </a:schemeClr>
                </a:solidFill>
              </a:rPr>
              <a:t>spending for your company.</a:t>
            </a:r>
            <a:endParaRPr lang="en-US" sz="2800" dirty="0">
              <a:solidFill>
                <a:schemeClr val="tx1">
                  <a:lumMod val="85000"/>
                  <a:lumOff val="1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latin typeface="Arial" charset="0"/>
                <a:cs typeface="Arial" charset="0"/>
              </a:rPr>
              <a:t>Q &amp; A</a:t>
            </a:r>
          </a:p>
        </p:txBody>
      </p:sp>
      <p:sp>
        <p:nvSpPr>
          <p:cNvPr id="4" name="TextBox 3"/>
          <p:cNvSpPr txBox="1"/>
          <p:nvPr/>
        </p:nvSpPr>
        <p:spPr>
          <a:xfrm>
            <a:off x="3124200" y="1066800"/>
            <a:ext cx="2534669" cy="4708981"/>
          </a:xfrm>
          <a:prstGeom prst="rect">
            <a:avLst/>
          </a:prstGeom>
          <a:noFill/>
        </p:spPr>
        <p:txBody>
          <a:bodyPr wrap="none" rtlCol="0">
            <a:spAutoFit/>
          </a:bodyPr>
          <a:lstStyle/>
          <a:p>
            <a:pPr algn="ctr"/>
            <a:r>
              <a:rPr lang="en-US" sz="30000" b="1" dirty="0" smtClean="0">
                <a:solidFill>
                  <a:schemeClr val="tx1">
                    <a:lumMod val="85000"/>
                    <a:lumOff val="15000"/>
                  </a:schemeClr>
                </a:solidFill>
              </a:rPr>
              <a:t>?</a:t>
            </a:r>
            <a:endParaRPr lang="en-US" sz="30000" b="1" dirty="0">
              <a:solidFill>
                <a:schemeClr val="tx1">
                  <a:lumMod val="85000"/>
                  <a:lumOff val="1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2895600"/>
            <a:ext cx="8229600" cy="1401763"/>
          </a:xfrm>
        </p:spPr>
        <p:txBody>
          <a:bodyPr/>
          <a:lstStyle/>
          <a:p>
            <a:pPr algn="ctr">
              <a:buFont typeface="Wingdings" pitchFamily="2" charset="2"/>
              <a:buNone/>
            </a:pPr>
            <a:r>
              <a:rPr lang="en-US" sz="4400" dirty="0" smtClean="0">
                <a:latin typeface="Arial" charset="0"/>
                <a:cs typeface="Arial" charset="0"/>
              </a:rPr>
              <a:t>Thank You!!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0" y="-100013"/>
            <a:ext cx="9144000" cy="6958013"/>
          </a:xfrm>
          <a:prstGeom prst="rect">
            <a:avLst/>
          </a:prstGeom>
          <a:noFill/>
          <a:ln w="9525">
            <a:noFill/>
            <a:miter lim="800000"/>
            <a:headEnd/>
            <a:tailEnd/>
          </a:ln>
        </p:spPr>
      </p:pic>
      <p:sp>
        <p:nvSpPr>
          <p:cNvPr id="11" name="TextBox 10"/>
          <p:cNvSpPr txBox="1"/>
          <p:nvPr/>
        </p:nvSpPr>
        <p:spPr>
          <a:xfrm>
            <a:off x="609600" y="2743200"/>
            <a:ext cx="7924800" cy="646113"/>
          </a:xfrm>
          <a:prstGeom prst="rect">
            <a:avLst/>
          </a:prstGeom>
          <a:noFill/>
        </p:spPr>
        <p:txBody>
          <a:bodyPr>
            <a:spAutoFit/>
          </a:bodyPr>
          <a:lstStyle/>
          <a:p>
            <a:pPr algn="ctr" fontAlgn="auto">
              <a:spcBef>
                <a:spcPts val="0"/>
              </a:spcBef>
              <a:spcAft>
                <a:spcPts val="0"/>
              </a:spcAft>
              <a:defRPr/>
            </a:pPr>
            <a:r>
              <a:rPr lang="en-US" sz="3600" b="1" dirty="0">
                <a:solidFill>
                  <a:schemeClr val="tx1">
                    <a:lumMod val="85000"/>
                    <a:lumOff val="15000"/>
                  </a:schemeClr>
                </a:solidFill>
                <a:latin typeface="Arial" pitchFamily="34" charset="0"/>
                <a:cs typeface="Arial" pitchFamily="34" charset="0"/>
              </a:rPr>
              <a:t>Marketing For a Brave New World!</a:t>
            </a:r>
          </a:p>
        </p:txBody>
      </p:sp>
      <p:pic>
        <p:nvPicPr>
          <p:cNvPr id="3076" name="Picture 11" descr="odometer.png"/>
          <p:cNvPicPr>
            <a:picLocks noChangeAspect="1"/>
          </p:cNvPicPr>
          <p:nvPr/>
        </p:nvPicPr>
        <p:blipFill>
          <a:blip r:embed="rId3" cstate="print"/>
          <a:srcRect/>
          <a:stretch>
            <a:fillRect/>
          </a:stretch>
        </p:blipFill>
        <p:spPr bwMode="auto">
          <a:xfrm>
            <a:off x="3352800" y="4543425"/>
            <a:ext cx="2414588" cy="1171575"/>
          </a:xfrm>
          <a:prstGeom prst="rect">
            <a:avLst/>
          </a:prstGeom>
          <a:noFill/>
          <a:ln w="9525">
            <a:noFill/>
            <a:miter lim="800000"/>
            <a:headEnd/>
            <a:tailEnd/>
          </a:ln>
        </p:spPr>
      </p:pic>
      <p:pic>
        <p:nvPicPr>
          <p:cNvPr id="3077" name="Picture 12" descr="rpm_logo.png"/>
          <p:cNvPicPr>
            <a:picLocks noChangeAspect="1"/>
          </p:cNvPicPr>
          <p:nvPr/>
        </p:nvPicPr>
        <p:blipFill>
          <a:blip r:embed="rId4" cstate="print"/>
          <a:srcRect/>
          <a:stretch>
            <a:fillRect/>
          </a:stretch>
        </p:blipFill>
        <p:spPr bwMode="auto">
          <a:xfrm>
            <a:off x="3733800" y="5715000"/>
            <a:ext cx="1647825" cy="819150"/>
          </a:xfrm>
          <a:prstGeom prst="rect">
            <a:avLst/>
          </a:prstGeom>
          <a:noFill/>
          <a:ln w="9525">
            <a:noFill/>
            <a:miter lim="800000"/>
            <a:headEnd/>
            <a:tailEnd/>
          </a:ln>
        </p:spPr>
      </p:pic>
      <p:pic>
        <p:nvPicPr>
          <p:cNvPr id="3078" name="Picture 13" descr="MAU_logo_front.png"/>
          <p:cNvPicPr>
            <a:picLocks noChangeAspect="1"/>
          </p:cNvPicPr>
          <p:nvPr/>
        </p:nvPicPr>
        <p:blipFill>
          <a:blip r:embed="rId5" cstate="print"/>
          <a:srcRect/>
          <a:stretch>
            <a:fillRect/>
          </a:stretch>
        </p:blipFill>
        <p:spPr bwMode="auto">
          <a:xfrm>
            <a:off x="0" y="457200"/>
            <a:ext cx="9144000" cy="2286000"/>
          </a:xfrm>
          <a:prstGeom prst="rect">
            <a:avLst/>
          </a:prstGeom>
          <a:noFill/>
          <a:ln w="9525">
            <a:noFill/>
            <a:miter lim="800000"/>
            <a:headEnd/>
            <a:tailEnd/>
          </a:ln>
        </p:spPr>
      </p:pic>
      <p:sp>
        <p:nvSpPr>
          <p:cNvPr id="3079" name="TextBox 14"/>
          <p:cNvSpPr txBox="1">
            <a:spLocks noChangeArrowheads="1"/>
          </p:cNvSpPr>
          <p:nvPr/>
        </p:nvSpPr>
        <p:spPr bwMode="auto">
          <a:xfrm>
            <a:off x="2725668" y="3657600"/>
            <a:ext cx="3592651" cy="569387"/>
          </a:xfrm>
          <a:prstGeom prst="rect">
            <a:avLst/>
          </a:prstGeom>
          <a:noFill/>
          <a:ln w="9525">
            <a:noFill/>
            <a:miter lim="800000"/>
            <a:headEnd/>
            <a:tailEnd/>
          </a:ln>
        </p:spPr>
        <p:txBody>
          <a:bodyPr wrap="none">
            <a:spAutoFit/>
          </a:bodyPr>
          <a:lstStyle/>
          <a:p>
            <a:pPr algn="ctr"/>
            <a:r>
              <a:rPr lang="en-US" sz="1400" i="1" dirty="0">
                <a:latin typeface="Arial" pitchFamily="34" charset="0"/>
                <a:cs typeface="Arial" pitchFamily="34" charset="0"/>
              </a:rPr>
              <a:t>Sponsored by</a:t>
            </a:r>
          </a:p>
          <a:p>
            <a:pPr algn="ctr"/>
            <a:r>
              <a:rPr lang="en-US" sz="1700" b="1" dirty="0">
                <a:solidFill>
                  <a:srgbClr val="91191A"/>
                </a:solidFill>
                <a:latin typeface="Arial" pitchFamily="34" charset="0"/>
                <a:cs typeface="Arial" pitchFamily="34" charset="0"/>
              </a:rPr>
              <a:t>Radix Promotions and Marketing</a:t>
            </a:r>
          </a:p>
        </p:txBody>
      </p:sp>
      <p:sp>
        <p:nvSpPr>
          <p:cNvPr id="3080" name="TextBox 15"/>
          <p:cNvSpPr txBox="1">
            <a:spLocks noChangeArrowheads="1"/>
          </p:cNvSpPr>
          <p:nvPr/>
        </p:nvSpPr>
        <p:spPr bwMode="auto">
          <a:xfrm>
            <a:off x="5257800" y="5759450"/>
            <a:ext cx="295275" cy="184150"/>
          </a:xfrm>
          <a:prstGeom prst="rect">
            <a:avLst/>
          </a:prstGeom>
          <a:noFill/>
          <a:ln w="9525">
            <a:noFill/>
            <a:miter lim="800000"/>
            <a:headEnd/>
            <a:tailEnd/>
          </a:ln>
        </p:spPr>
        <p:txBody>
          <a:bodyPr wrap="none">
            <a:spAutoFit/>
          </a:bodyPr>
          <a:lstStyle/>
          <a:p>
            <a:r>
              <a:rPr lang="en-US" sz="600" b="1">
                <a:solidFill>
                  <a:srgbClr val="FF0000"/>
                </a:solidFill>
              </a:rPr>
              <a:t>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latin typeface="Arial" charset="0"/>
                <a:cs typeface="Arial" charset="0"/>
              </a:rPr>
              <a:t>Marketing of Yesterday</a:t>
            </a:r>
          </a:p>
        </p:txBody>
      </p:sp>
      <p:sp>
        <p:nvSpPr>
          <p:cNvPr id="5123" name="Content Placeholder 2"/>
          <p:cNvSpPr>
            <a:spLocks noGrp="1"/>
          </p:cNvSpPr>
          <p:nvPr>
            <p:ph idx="1"/>
          </p:nvPr>
        </p:nvSpPr>
        <p:spPr>
          <a:xfrm>
            <a:off x="457200" y="1493838"/>
            <a:ext cx="8229600" cy="4678362"/>
          </a:xfrm>
        </p:spPr>
        <p:txBody>
          <a:bodyPr/>
          <a:lstStyle/>
          <a:p>
            <a:r>
              <a:rPr lang="en-US" sz="4000" dirty="0" smtClean="0">
                <a:latin typeface="Arial" charset="0"/>
                <a:cs typeface="Arial" charset="0"/>
              </a:rPr>
              <a:t>Dark-haired step child of the organization</a:t>
            </a:r>
          </a:p>
          <a:p>
            <a:endParaRPr lang="en-US" sz="1600" dirty="0" smtClean="0">
              <a:latin typeface="Arial" charset="0"/>
              <a:cs typeface="Arial" charset="0"/>
            </a:endParaRPr>
          </a:p>
          <a:p>
            <a:r>
              <a:rPr lang="en-US" sz="4000" dirty="0" smtClean="0">
                <a:latin typeface="Arial" charset="0"/>
                <a:cs typeface="Arial" charset="0"/>
              </a:rPr>
              <a:t>Interruptive Campaigns</a:t>
            </a:r>
          </a:p>
          <a:p>
            <a:endParaRPr lang="en-US" sz="1600" dirty="0" smtClean="0">
              <a:latin typeface="Arial" charset="0"/>
              <a:cs typeface="Arial" charset="0"/>
            </a:endParaRPr>
          </a:p>
          <a:p>
            <a:r>
              <a:rPr lang="en-US" sz="4000" dirty="0" smtClean="0">
                <a:latin typeface="Arial" charset="0"/>
                <a:cs typeface="Arial" charset="0"/>
              </a:rPr>
              <a:t>No Accountability</a:t>
            </a:r>
          </a:p>
          <a:p>
            <a:endParaRPr lang="en-US" sz="1600" dirty="0" smtClean="0">
              <a:latin typeface="Arial" charset="0"/>
              <a:cs typeface="Arial" charset="0"/>
            </a:endParaRPr>
          </a:p>
          <a:p>
            <a:r>
              <a:rPr lang="en-US" sz="4000" dirty="0" smtClean="0">
                <a:latin typeface="Arial" charset="0"/>
                <a:cs typeface="Arial" charset="0"/>
              </a:rPr>
              <a:t>Metrics?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latin typeface="Arial" charset="0"/>
                <a:cs typeface="Arial" charset="0"/>
              </a:rPr>
              <a:t>Marketing of Today</a:t>
            </a:r>
          </a:p>
        </p:txBody>
      </p:sp>
      <p:sp>
        <p:nvSpPr>
          <p:cNvPr id="3" name="Content Placeholder 2"/>
          <p:cNvSpPr>
            <a:spLocks noGrp="1"/>
          </p:cNvSpPr>
          <p:nvPr>
            <p:ph idx="1"/>
          </p:nvPr>
        </p:nvSpPr>
        <p:spPr>
          <a:xfrm>
            <a:off x="381000" y="1722438"/>
            <a:ext cx="8763000" cy="4678362"/>
          </a:xfrm>
        </p:spPr>
        <p:txBody>
          <a:bodyPr rtlCol="0">
            <a:noAutofit/>
          </a:bodyPr>
          <a:lstStyle/>
          <a:p>
            <a:pPr fontAlgn="auto">
              <a:spcAft>
                <a:spcPts val="0"/>
              </a:spcAft>
              <a:defRPr/>
            </a:pPr>
            <a:r>
              <a:rPr lang="en-US" sz="3500" dirty="0" smtClean="0">
                <a:solidFill>
                  <a:schemeClr val="tx1">
                    <a:lumMod val="85000"/>
                    <a:lumOff val="15000"/>
                  </a:schemeClr>
                </a:solidFill>
              </a:rPr>
              <a:t>Responsible for MORE with LESS</a:t>
            </a:r>
          </a:p>
          <a:p>
            <a:pPr fontAlgn="auto">
              <a:spcAft>
                <a:spcPts val="0"/>
              </a:spcAft>
              <a:defRPr/>
            </a:pPr>
            <a:endParaRPr lang="en-US" sz="1400" dirty="0" smtClean="0">
              <a:solidFill>
                <a:schemeClr val="tx1">
                  <a:lumMod val="85000"/>
                  <a:lumOff val="15000"/>
                </a:schemeClr>
              </a:solidFill>
            </a:endParaRPr>
          </a:p>
          <a:p>
            <a:pPr fontAlgn="auto">
              <a:spcAft>
                <a:spcPts val="0"/>
              </a:spcAft>
              <a:defRPr/>
            </a:pPr>
            <a:r>
              <a:rPr lang="en-US" sz="3500" dirty="0" smtClean="0">
                <a:solidFill>
                  <a:schemeClr val="tx1">
                    <a:lumMod val="85000"/>
                    <a:lumOff val="15000"/>
                  </a:schemeClr>
                </a:solidFill>
              </a:rPr>
              <a:t>Accountable for revenue contribution</a:t>
            </a:r>
          </a:p>
          <a:p>
            <a:pPr fontAlgn="auto">
              <a:spcAft>
                <a:spcPts val="0"/>
              </a:spcAft>
              <a:defRPr/>
            </a:pPr>
            <a:endParaRPr lang="en-US" sz="1400" dirty="0" smtClean="0">
              <a:solidFill>
                <a:schemeClr val="tx1">
                  <a:lumMod val="85000"/>
                  <a:lumOff val="15000"/>
                </a:schemeClr>
              </a:solidFill>
            </a:endParaRPr>
          </a:p>
          <a:p>
            <a:pPr fontAlgn="auto">
              <a:spcAft>
                <a:spcPts val="0"/>
              </a:spcAft>
              <a:defRPr/>
            </a:pPr>
            <a:r>
              <a:rPr lang="en-US" sz="3500" dirty="0" smtClean="0">
                <a:solidFill>
                  <a:schemeClr val="tx1">
                    <a:lumMod val="85000"/>
                    <a:lumOff val="15000"/>
                  </a:schemeClr>
                </a:solidFill>
              </a:rPr>
              <a:t>Metrics!</a:t>
            </a:r>
          </a:p>
          <a:p>
            <a:pPr fontAlgn="auto">
              <a:spcAft>
                <a:spcPts val="0"/>
              </a:spcAft>
              <a:defRPr/>
            </a:pPr>
            <a:endParaRPr lang="en-US" sz="1400" dirty="0" smtClean="0">
              <a:solidFill>
                <a:schemeClr val="tx1">
                  <a:lumMod val="85000"/>
                  <a:lumOff val="15000"/>
                </a:schemeClr>
              </a:solidFill>
            </a:endParaRPr>
          </a:p>
          <a:p>
            <a:pPr fontAlgn="auto">
              <a:spcAft>
                <a:spcPts val="0"/>
              </a:spcAft>
              <a:defRPr/>
            </a:pPr>
            <a:r>
              <a:rPr lang="en-US" sz="3500" dirty="0" smtClean="0">
                <a:solidFill>
                  <a:schemeClr val="tx1">
                    <a:lumMod val="85000"/>
                    <a:lumOff val="15000"/>
                  </a:schemeClr>
                </a:solidFill>
              </a:rPr>
              <a:t>Inbound Marketing / Demand Generation</a:t>
            </a:r>
            <a:endParaRPr lang="en-US" sz="3500" dirty="0">
              <a:solidFill>
                <a:schemeClr val="tx1">
                  <a:lumMod val="85000"/>
                  <a:lumOff val="1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2400" smtClean="0">
                <a:latin typeface="Arial" charset="0"/>
                <a:cs typeface="Arial" charset="0"/>
              </a:rPr>
              <a:t>Inbound Marketing Vs. Outbound Marketing</a:t>
            </a:r>
          </a:p>
        </p:txBody>
      </p:sp>
      <p:sp>
        <p:nvSpPr>
          <p:cNvPr id="3" name="Content Placeholder 2"/>
          <p:cNvSpPr>
            <a:spLocks noGrp="1"/>
          </p:cNvSpPr>
          <p:nvPr>
            <p:ph idx="1"/>
          </p:nvPr>
        </p:nvSpPr>
        <p:spPr>
          <a:xfrm>
            <a:off x="457200" y="1417638"/>
            <a:ext cx="8229600" cy="4678362"/>
          </a:xfrm>
        </p:spPr>
        <p:txBody>
          <a:bodyPr rtlCol="0">
            <a:normAutofit fontScale="92500" lnSpcReduction="10000"/>
          </a:bodyPr>
          <a:lstStyle/>
          <a:p>
            <a:pPr fontAlgn="auto">
              <a:spcAft>
                <a:spcPts val="0"/>
              </a:spcAft>
              <a:buFont typeface="Wingdings" pitchFamily="2" charset="2"/>
              <a:buNone/>
              <a:defRPr/>
            </a:pPr>
            <a:r>
              <a:rPr lang="en-US" dirty="0" smtClean="0">
                <a:solidFill>
                  <a:schemeClr val="tx1">
                    <a:lumMod val="85000"/>
                    <a:lumOff val="15000"/>
                  </a:schemeClr>
                </a:solidFill>
              </a:rPr>
              <a:t>“</a:t>
            </a:r>
            <a:r>
              <a:rPr lang="en-US" b="0" dirty="0" smtClean="0">
                <a:solidFill>
                  <a:schemeClr val="tx1">
                    <a:lumMod val="85000"/>
                    <a:lumOff val="15000"/>
                  </a:schemeClr>
                </a:solidFill>
              </a:rPr>
              <a:t>Audiences everywhere are tough. They don’t have time to be bored or brow beaten by orthodox, old fashioned advertising.</a:t>
            </a:r>
          </a:p>
          <a:p>
            <a:pPr fontAlgn="auto">
              <a:spcAft>
                <a:spcPts val="0"/>
              </a:spcAft>
              <a:buFont typeface="Wingdings" pitchFamily="2" charset="2"/>
              <a:buNone/>
              <a:defRPr/>
            </a:pPr>
            <a:endParaRPr lang="en-US" b="0" dirty="0" smtClean="0">
              <a:solidFill>
                <a:schemeClr val="tx1">
                  <a:lumMod val="85000"/>
                  <a:lumOff val="15000"/>
                </a:schemeClr>
              </a:solidFill>
            </a:endParaRPr>
          </a:p>
          <a:p>
            <a:pPr fontAlgn="auto">
              <a:spcAft>
                <a:spcPts val="0"/>
              </a:spcAft>
              <a:buFont typeface="Wingdings" pitchFamily="2" charset="2"/>
              <a:buNone/>
              <a:defRPr/>
            </a:pPr>
            <a:r>
              <a:rPr lang="en-US" b="0" dirty="0" smtClean="0">
                <a:solidFill>
                  <a:schemeClr val="tx1">
                    <a:lumMod val="85000"/>
                    <a:lumOff val="15000"/>
                  </a:schemeClr>
                </a:solidFill>
              </a:rPr>
              <a:t>  We need to </a:t>
            </a:r>
            <a:r>
              <a:rPr lang="en-US" dirty="0" smtClean="0">
                <a:solidFill>
                  <a:schemeClr val="tx1">
                    <a:lumMod val="85000"/>
                    <a:lumOff val="15000"/>
                  </a:schemeClr>
                </a:solidFill>
              </a:rPr>
              <a:t>stop interrupting </a:t>
            </a:r>
            <a:r>
              <a:rPr lang="en-US" b="0" dirty="0" smtClean="0">
                <a:solidFill>
                  <a:schemeClr val="tx1">
                    <a:lumMod val="85000"/>
                    <a:lumOff val="15000"/>
                  </a:schemeClr>
                </a:solidFill>
              </a:rPr>
              <a:t>what people are interested in &amp; </a:t>
            </a:r>
            <a:r>
              <a:rPr lang="en-US" dirty="0" smtClean="0">
                <a:solidFill>
                  <a:schemeClr val="tx1">
                    <a:lumMod val="85000"/>
                    <a:lumOff val="15000"/>
                  </a:schemeClr>
                </a:solidFill>
              </a:rPr>
              <a:t>be what people are interested in</a:t>
            </a:r>
            <a:r>
              <a:rPr lang="en-US" b="0" dirty="0" smtClean="0">
                <a:solidFill>
                  <a:schemeClr val="tx1">
                    <a:lumMod val="85000"/>
                    <a:lumOff val="15000"/>
                  </a:schemeClr>
                </a:solidFill>
              </a:rPr>
              <a:t>.”</a:t>
            </a:r>
          </a:p>
          <a:p>
            <a:pPr fontAlgn="auto">
              <a:spcAft>
                <a:spcPts val="0"/>
              </a:spcAft>
              <a:buFont typeface="Wingdings" pitchFamily="2" charset="2"/>
              <a:buNone/>
              <a:defRPr/>
            </a:pPr>
            <a:endParaRPr lang="en-US" dirty="0" smtClean="0">
              <a:solidFill>
                <a:schemeClr val="tx1">
                  <a:lumMod val="85000"/>
                  <a:lumOff val="15000"/>
                </a:schemeClr>
              </a:solidFill>
            </a:endParaRPr>
          </a:p>
          <a:p>
            <a:pPr lvl="1" fontAlgn="auto">
              <a:spcAft>
                <a:spcPts val="0"/>
              </a:spcAft>
              <a:buFont typeface="Wingdings" pitchFamily="2" charset="2"/>
              <a:buNone/>
              <a:defRPr/>
            </a:pPr>
            <a:r>
              <a:rPr lang="en-US" sz="1500" b="0" i="1" dirty="0" smtClean="0">
                <a:solidFill>
                  <a:schemeClr val="tx1">
                    <a:lumMod val="85000"/>
                    <a:lumOff val="15000"/>
                  </a:schemeClr>
                </a:solidFill>
              </a:rPr>
              <a:t>CRAIG DAVIS</a:t>
            </a:r>
          </a:p>
          <a:p>
            <a:pPr lvl="1" fontAlgn="auto">
              <a:spcAft>
                <a:spcPts val="0"/>
              </a:spcAft>
              <a:buFont typeface="Wingdings" pitchFamily="2" charset="2"/>
              <a:buNone/>
              <a:defRPr/>
            </a:pPr>
            <a:r>
              <a:rPr lang="en-US" sz="1500" b="0" i="1" dirty="0" smtClean="0">
                <a:solidFill>
                  <a:schemeClr val="tx1">
                    <a:lumMod val="85000"/>
                    <a:lumOff val="15000"/>
                  </a:schemeClr>
                </a:solidFill>
              </a:rPr>
              <a:t>CHIEF CREATIVE OFFICER, WORLDWIDE</a:t>
            </a:r>
          </a:p>
          <a:p>
            <a:pPr lvl="1" fontAlgn="auto">
              <a:spcAft>
                <a:spcPts val="0"/>
              </a:spcAft>
              <a:buFont typeface="Wingdings" pitchFamily="2" charset="2"/>
              <a:buNone/>
              <a:defRPr/>
            </a:pPr>
            <a:r>
              <a:rPr lang="en-US" sz="1500" b="0" i="1" dirty="0" smtClean="0">
                <a:solidFill>
                  <a:schemeClr val="tx1">
                    <a:lumMod val="85000"/>
                    <a:lumOff val="15000"/>
                  </a:schemeClr>
                </a:solidFill>
              </a:rPr>
              <a:t>J. WALTER THOMPSON (WORLD’S 4TH LARGEST AD AGENCY)</a:t>
            </a:r>
            <a:endParaRPr lang="en-US" sz="1500" b="0" i="1" dirty="0">
              <a:solidFill>
                <a:schemeClr val="tx1">
                  <a:lumMod val="85000"/>
                  <a:lumOff val="1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a:buFont typeface="Wingdings" pitchFamily="2" charset="2"/>
              <a:buNone/>
            </a:pPr>
            <a:endParaRPr lang="en-US" dirty="0" smtClean="0">
              <a:latin typeface="Arial" charset="0"/>
              <a:cs typeface="Arial" charset="0"/>
            </a:endParaRPr>
          </a:p>
          <a:p>
            <a:pPr>
              <a:buFont typeface="Wingdings" pitchFamily="2" charset="2"/>
              <a:buNone/>
            </a:pPr>
            <a:r>
              <a:rPr lang="en-US" sz="4000" dirty="0" smtClean="0">
                <a:solidFill>
                  <a:srgbClr val="91191A"/>
                </a:solidFill>
                <a:latin typeface="Arial" charset="0"/>
                <a:cs typeface="Arial" charset="0"/>
              </a:rPr>
              <a:t>Fact:</a:t>
            </a:r>
          </a:p>
          <a:p>
            <a:pPr>
              <a:buFont typeface="Wingdings" pitchFamily="2" charset="2"/>
              <a:buNone/>
            </a:pPr>
            <a:r>
              <a:rPr lang="en-US" sz="4000" b="0" dirty="0" smtClean="0">
                <a:latin typeface="Arial" charset="0"/>
                <a:cs typeface="Arial" charset="0"/>
              </a:rPr>
              <a:t>   The internet has fundamentally changed the way people find, discover, share, shop, &amp; connect.</a:t>
            </a:r>
          </a:p>
        </p:txBody>
      </p:sp>
      <p:sp>
        <p:nvSpPr>
          <p:cNvPr id="8195" name="Title 1"/>
          <p:cNvSpPr>
            <a:spLocks noGrp="1"/>
          </p:cNvSpPr>
          <p:nvPr>
            <p:ph type="title"/>
          </p:nvPr>
        </p:nvSpPr>
        <p:spPr/>
        <p:txBody>
          <a:bodyPr/>
          <a:lstStyle/>
          <a:p>
            <a:r>
              <a:rPr lang="en-US" sz="2400" smtClean="0">
                <a:latin typeface="Arial" charset="0"/>
                <a:cs typeface="Arial" charset="0"/>
              </a:rPr>
              <a:t>Inbound Marketing Vs. Outbound Marketing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sz="2400" smtClean="0">
                <a:latin typeface="Arial" charset="0"/>
                <a:cs typeface="Arial" charset="0"/>
              </a:rPr>
              <a:t>Inbound Marketing Vs. Outbound Marketing</a:t>
            </a:r>
          </a:p>
        </p:txBody>
      </p:sp>
      <p:sp>
        <p:nvSpPr>
          <p:cNvPr id="9220" name="TextBox 5"/>
          <p:cNvSpPr txBox="1">
            <a:spLocks noChangeArrowheads="1"/>
          </p:cNvSpPr>
          <p:nvPr/>
        </p:nvSpPr>
        <p:spPr bwMode="auto">
          <a:xfrm>
            <a:off x="533400" y="5486400"/>
            <a:ext cx="8153400" cy="261610"/>
          </a:xfrm>
          <a:prstGeom prst="rect">
            <a:avLst/>
          </a:prstGeom>
          <a:noFill/>
          <a:ln w="9525">
            <a:noFill/>
            <a:miter lim="800000"/>
            <a:headEnd/>
            <a:tailEnd/>
          </a:ln>
        </p:spPr>
        <p:txBody>
          <a:bodyPr wrap="square">
            <a:spAutoFit/>
          </a:bodyPr>
          <a:lstStyle/>
          <a:p>
            <a:pPr algn="ctr"/>
            <a:r>
              <a:rPr lang="en-US" sz="1100" dirty="0">
                <a:latin typeface="Calibri" pitchFamily="34" charset="0"/>
              </a:rPr>
              <a:t>SOURCE: PEW RESEARCH CENTER, MAY 2010</a:t>
            </a:r>
          </a:p>
        </p:txBody>
      </p:sp>
      <p:pic>
        <p:nvPicPr>
          <p:cNvPr id="1026" name="Picture 2"/>
          <p:cNvPicPr>
            <a:picLocks noChangeAspect="1" noChangeArrowheads="1"/>
          </p:cNvPicPr>
          <p:nvPr/>
        </p:nvPicPr>
        <p:blipFill>
          <a:blip r:embed="rId2" cstate="print"/>
          <a:srcRect/>
          <a:stretch>
            <a:fillRect/>
          </a:stretch>
        </p:blipFill>
        <p:spPr bwMode="auto">
          <a:xfrm>
            <a:off x="457200" y="1600200"/>
            <a:ext cx="8305800" cy="3661130"/>
          </a:xfrm>
          <a:prstGeom prst="rect">
            <a:avLst/>
          </a:prstGeom>
          <a:noFill/>
          <a:ln w="9525">
            <a:noFill/>
            <a:miter lim="800000"/>
            <a:headEnd/>
            <a:tailEnd/>
          </a:ln>
        </p:spPr>
      </p:pic>
      <p:sp>
        <p:nvSpPr>
          <p:cNvPr id="7" name="TextBox 6"/>
          <p:cNvSpPr txBox="1"/>
          <p:nvPr/>
        </p:nvSpPr>
        <p:spPr>
          <a:xfrm>
            <a:off x="1524000" y="1208782"/>
            <a:ext cx="7010400" cy="1077218"/>
          </a:xfrm>
          <a:prstGeom prst="rect">
            <a:avLst/>
          </a:prstGeom>
          <a:noFill/>
        </p:spPr>
        <p:txBody>
          <a:bodyPr wrap="square" rtlCol="0">
            <a:spAutoFit/>
          </a:bodyPr>
          <a:lstStyle/>
          <a:p>
            <a:pPr algn="r"/>
            <a:r>
              <a:rPr lang="en-US" sz="3200" dirty="0" smtClean="0">
                <a:solidFill>
                  <a:schemeClr val="tx1">
                    <a:lumMod val="85000"/>
                    <a:lumOff val="15000"/>
                  </a:schemeClr>
                </a:solidFill>
              </a:rPr>
              <a:t>The things we used to do offline,</a:t>
            </a:r>
          </a:p>
          <a:p>
            <a:pPr algn="r"/>
            <a:r>
              <a:rPr lang="en-US" sz="3200" b="1" dirty="0" smtClean="0">
                <a:solidFill>
                  <a:schemeClr val="tx1">
                    <a:lumMod val="85000"/>
                    <a:lumOff val="15000"/>
                  </a:schemeClr>
                </a:solidFill>
              </a:rPr>
              <a:t>we now do online</a:t>
            </a:r>
            <a:r>
              <a:rPr lang="en-US" sz="3200" dirty="0" smtClean="0">
                <a:solidFill>
                  <a:schemeClr val="tx1">
                    <a:lumMod val="85000"/>
                    <a:lumOff val="15000"/>
                  </a:schemeClr>
                </a:solidFill>
              </a:rPr>
              <a:t>.</a:t>
            </a:r>
            <a:endParaRPr lang="en-US" sz="3200" dirty="0">
              <a:solidFill>
                <a:schemeClr val="tx1">
                  <a:lumMod val="85000"/>
                  <a:lumOff val="1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pPr>
              <a:buFont typeface="Wingdings" pitchFamily="2" charset="2"/>
              <a:buNone/>
            </a:pPr>
            <a:endParaRPr lang="en-US" sz="4000" dirty="0" smtClean="0">
              <a:latin typeface="Arial" charset="0"/>
              <a:cs typeface="Arial" charset="0"/>
            </a:endParaRPr>
          </a:p>
          <a:p>
            <a:pPr>
              <a:buFont typeface="Wingdings" pitchFamily="2" charset="2"/>
              <a:buNone/>
            </a:pPr>
            <a:r>
              <a:rPr lang="en-US" sz="4000" dirty="0" smtClean="0">
                <a:solidFill>
                  <a:srgbClr val="91191A"/>
                </a:solidFill>
                <a:latin typeface="Arial" charset="0"/>
                <a:cs typeface="Arial" charset="0"/>
              </a:rPr>
              <a:t>Fact:</a:t>
            </a:r>
          </a:p>
          <a:p>
            <a:pPr>
              <a:buFont typeface="Wingdings" pitchFamily="2" charset="2"/>
              <a:buNone/>
            </a:pPr>
            <a:r>
              <a:rPr lang="en-US" sz="4000" b="0" dirty="0" smtClean="0">
                <a:latin typeface="Arial" charset="0"/>
                <a:cs typeface="Arial" charset="0"/>
              </a:rPr>
              <a:t>    Marketers are shifting their budgets away form “interruption” advertising</a:t>
            </a:r>
          </a:p>
          <a:p>
            <a:pPr>
              <a:buFont typeface="Wingdings" pitchFamily="2" charset="2"/>
              <a:buNone/>
            </a:pPr>
            <a:endParaRPr lang="en-US" dirty="0" smtClean="0">
              <a:latin typeface="Arial" charset="0"/>
              <a:cs typeface="Arial" charset="0"/>
            </a:endParaRPr>
          </a:p>
        </p:txBody>
      </p:sp>
      <p:sp>
        <p:nvSpPr>
          <p:cNvPr id="10243" name="Title 1"/>
          <p:cNvSpPr>
            <a:spLocks noGrp="1"/>
          </p:cNvSpPr>
          <p:nvPr>
            <p:ph type="title"/>
          </p:nvPr>
        </p:nvSpPr>
        <p:spPr/>
        <p:txBody>
          <a:bodyPr/>
          <a:lstStyle/>
          <a:p>
            <a:r>
              <a:rPr lang="en-US" sz="2400" smtClean="0">
                <a:latin typeface="Arial" charset="0"/>
                <a:cs typeface="Arial" charset="0"/>
              </a:rPr>
              <a:t>Inbound Marketing Vs. Outbound Marketing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rot="10800000" flipV="1">
            <a:off x="533400" y="1447799"/>
            <a:ext cx="8229600" cy="533400"/>
          </a:xfrm>
        </p:spPr>
        <p:txBody>
          <a:bodyPr/>
          <a:lstStyle/>
          <a:p>
            <a:pPr algn="ctr">
              <a:buFont typeface="Wingdings" pitchFamily="2" charset="2"/>
              <a:buNone/>
            </a:pPr>
            <a:r>
              <a:rPr lang="en-US" sz="1900" dirty="0" smtClean="0">
                <a:latin typeface="Arial" charset="0"/>
                <a:cs typeface="Arial" charset="0"/>
              </a:rPr>
              <a:t>B2B marketers are shifting their budgets toward inbound marketing</a:t>
            </a:r>
          </a:p>
        </p:txBody>
      </p:sp>
      <p:sp>
        <p:nvSpPr>
          <p:cNvPr id="11267" name="Title 1"/>
          <p:cNvSpPr>
            <a:spLocks noGrp="1"/>
          </p:cNvSpPr>
          <p:nvPr>
            <p:ph type="title"/>
          </p:nvPr>
        </p:nvSpPr>
        <p:spPr/>
        <p:txBody>
          <a:bodyPr/>
          <a:lstStyle/>
          <a:p>
            <a:r>
              <a:rPr lang="en-US" sz="2400" smtClean="0">
                <a:latin typeface="Arial" charset="0"/>
                <a:cs typeface="Arial" charset="0"/>
              </a:rPr>
              <a:t>Inbound Marketing Vs. Outbound Marketing</a:t>
            </a:r>
          </a:p>
        </p:txBody>
      </p:sp>
      <p:pic>
        <p:nvPicPr>
          <p:cNvPr id="11268" name="Picture 5" descr="OnlineActivities.jpg"/>
          <p:cNvPicPr>
            <a:picLocks noChangeAspect="1"/>
          </p:cNvPicPr>
          <p:nvPr/>
        </p:nvPicPr>
        <p:blipFill>
          <a:blip r:embed="rId3" cstate="print"/>
          <a:srcRect/>
          <a:stretch>
            <a:fillRect/>
          </a:stretch>
        </p:blipFill>
        <p:spPr bwMode="auto">
          <a:xfrm>
            <a:off x="533400" y="1905000"/>
            <a:ext cx="8062913" cy="3429000"/>
          </a:xfrm>
          <a:prstGeom prst="rect">
            <a:avLst/>
          </a:prstGeom>
          <a:noFill/>
          <a:ln w="9525">
            <a:noFill/>
            <a:miter lim="800000"/>
            <a:headEnd/>
            <a:tailEnd/>
          </a:ln>
        </p:spPr>
      </p:pic>
      <p:sp>
        <p:nvSpPr>
          <p:cNvPr id="7" name="Content Placeholder 2"/>
          <p:cNvSpPr txBox="1">
            <a:spLocks/>
          </p:cNvSpPr>
          <p:nvPr/>
        </p:nvSpPr>
        <p:spPr>
          <a:xfrm rot="10800000" flipV="1">
            <a:off x="2590800" y="5486400"/>
            <a:ext cx="3962400" cy="533400"/>
          </a:xfrm>
          <a:prstGeom prst="rect">
            <a:avLst/>
          </a:prstGeom>
        </p:spPr>
        <p:txBody>
          <a:bodyPr>
            <a:normAutofit/>
          </a:bodyPr>
          <a:lstStyle/>
          <a:p>
            <a:pPr marL="342900" indent="-342900" algn="ctr" fontAlgn="auto">
              <a:spcBef>
                <a:spcPct val="20000"/>
              </a:spcBef>
              <a:spcAft>
                <a:spcPts val="0"/>
              </a:spcAft>
              <a:buClr>
                <a:srgbClr val="91191A"/>
              </a:buClr>
              <a:defRPr/>
            </a:pPr>
            <a:r>
              <a:rPr lang="en-US" sz="1400" dirty="0">
                <a:latin typeface="+mn-lt"/>
                <a:cs typeface="+mn-cs"/>
              </a:rPr>
              <a:t>SOURCE: MARKETINGSHERPA, OCTOBER 2010</a:t>
            </a:r>
            <a:endParaRPr lang="en-US" sz="1400" dirty="0">
              <a:solidFill>
                <a:schemeClr val="tx1">
                  <a:lumMod val="85000"/>
                  <a:lumOff val="15000"/>
                </a:schemeClr>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1650</TotalTime>
  <Words>683</Words>
  <Application>Microsoft Office PowerPoint</Application>
  <PresentationFormat>On-screen Show (4:3)</PresentationFormat>
  <Paragraphs>214</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Introduction</vt:lpstr>
      <vt:lpstr>Marketing of Yesterday</vt:lpstr>
      <vt:lpstr>Marketing of Today</vt:lpstr>
      <vt:lpstr>Inbound Marketing Vs. Outbound Marketing</vt:lpstr>
      <vt:lpstr>Inbound Marketing Vs. Outbound Marketing</vt:lpstr>
      <vt:lpstr>Inbound Marketing Vs. Outbound Marketing</vt:lpstr>
      <vt:lpstr>Inbound Marketing Vs. Outbound Marketing</vt:lpstr>
      <vt:lpstr>Inbound Marketing Vs. Outbound Marketing</vt:lpstr>
      <vt:lpstr>Inbound Marketing Vs. Outbound Marketing</vt:lpstr>
      <vt:lpstr>Inbound Marketing Vs. Outbound Marketing</vt:lpstr>
      <vt:lpstr>Inbound Marketing Vs. Outbound Marketing</vt:lpstr>
      <vt:lpstr>Inbound Marketing Vs. Outbound Marketing</vt:lpstr>
      <vt:lpstr>Inbound Marketing Vs. Outbound Marketing</vt:lpstr>
      <vt:lpstr>Demand Generation &amp; Marketing Automation</vt:lpstr>
      <vt:lpstr>Demand Generation &amp; Marketing Automation</vt:lpstr>
      <vt:lpstr>Demand Generation &amp; Marketing Automation</vt:lpstr>
      <vt:lpstr>Demand Generation &amp; Marketing Automation</vt:lpstr>
      <vt:lpstr>Demand Generation &amp; Marketing Automation</vt:lpstr>
      <vt:lpstr>Demand Generation &amp; Marketing Automation</vt:lpstr>
      <vt:lpstr>Demand Generation &amp; Marketing Automation</vt:lpstr>
      <vt:lpstr>Is Demand Generation &amp; Marketing Automation Right for Your Business?</vt:lpstr>
      <vt:lpstr>Benefits by Business Type</vt:lpstr>
      <vt:lpstr>Benefits for Companies of all Sizes</vt:lpstr>
      <vt:lpstr>Benefits for Your Business</vt:lpstr>
      <vt:lpstr>Final Thoughts</vt:lpstr>
      <vt:lpstr>Q &amp; A</vt:lpstr>
      <vt:lpstr>Slide 28</vt:lpstr>
      <vt:lpstr>Slide 29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Annette</dc:creator>
  <cp:lastModifiedBy>Annette C. Sage</cp:lastModifiedBy>
  <cp:revision>106</cp:revision>
  <dcterms:created xsi:type="dcterms:W3CDTF">2011-06-15T04:17:51Z</dcterms:created>
  <dcterms:modified xsi:type="dcterms:W3CDTF">2013-05-30T05:18:18Z</dcterms:modified>
</cp:coreProperties>
</file>